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26"/>
  </p:handoutMasterIdLst>
  <p:sldIdLst>
    <p:sldId id="256" r:id="rId2"/>
    <p:sldId id="260" r:id="rId3"/>
    <p:sldId id="261" r:id="rId4"/>
    <p:sldId id="262" r:id="rId5"/>
    <p:sldId id="263" r:id="rId6"/>
    <p:sldId id="264" r:id="rId7"/>
    <p:sldId id="265" r:id="rId8"/>
    <p:sldId id="266" r:id="rId9"/>
    <p:sldId id="267" r:id="rId10"/>
    <p:sldId id="268" r:id="rId11"/>
    <p:sldId id="269" r:id="rId12"/>
    <p:sldId id="271" r:id="rId13"/>
    <p:sldId id="272" r:id="rId14"/>
    <p:sldId id="274" r:id="rId15"/>
    <p:sldId id="275" r:id="rId16"/>
    <p:sldId id="276" r:id="rId17"/>
    <p:sldId id="277" r:id="rId18"/>
    <p:sldId id="278" r:id="rId19"/>
    <p:sldId id="281" r:id="rId20"/>
    <p:sldId id="279" r:id="rId21"/>
    <p:sldId id="280" r:id="rId22"/>
    <p:sldId id="282" r:id="rId23"/>
    <p:sldId id="284" r:id="rId24"/>
    <p:sldId id="283" r:id="rId25"/>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0F383D35-B018-4D7D-8D1B-51AB6D1B7EEB}" type="datetimeFigureOut">
              <a:rPr lang="en-US" smtClean="0"/>
              <a:t>7/6/2023</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7A55C52A-B709-4E2C-9FE0-D97D9914030A}" type="slidenum">
              <a:rPr lang="en-US" smtClean="0"/>
              <a:t>‹#›</a:t>
            </a:fld>
            <a:endParaRPr lang="en-US"/>
          </a:p>
        </p:txBody>
      </p:sp>
    </p:spTree>
    <p:extLst>
      <p:ext uri="{BB962C8B-B14F-4D97-AF65-F5344CB8AC3E}">
        <p14:creationId xmlns:p14="http://schemas.microsoft.com/office/powerpoint/2010/main" val="6020091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rgbClr val="002B5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90DA29-1922-504F-BDAF-F7B54B1B6454}" type="datetimeFigureOut">
              <a:rPr lang="en-US" smtClean="0"/>
              <a:pPr/>
              <a:t>7/6/2023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nchor="ctr"/>
          <a:lstStyle>
            <a:lvl1pPr algn="ctr">
              <a:defRPr sz="1100" b="0" i="0">
                <a:solidFill>
                  <a:srgbClr val="002B5C"/>
                </a:solidFill>
                <a:latin typeface="Arial"/>
                <a:cs typeface="Arial"/>
              </a:defRPr>
            </a:lvl1pPr>
          </a:lstStyle>
          <a:p>
            <a:endParaRPr lang="en-US"/>
          </a:p>
        </p:txBody>
      </p:sp>
      <p:sp>
        <p:nvSpPr>
          <p:cNvPr id="6" name="Slide Number Placeholder 5"/>
          <p:cNvSpPr>
            <a:spLocks noGrp="1"/>
          </p:cNvSpPr>
          <p:nvPr>
            <p:ph type="sldNum" sz="quarter" idx="12"/>
          </p:nvPr>
        </p:nvSpPr>
        <p:spPr/>
        <p:txBody>
          <a:bodyPr/>
          <a:lstStyle/>
          <a:p>
            <a:fld id="{F53CD1C8-D039-874B-9B71-B2404377AC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90DA29-1922-504F-BDAF-F7B54B1B6454}" type="datetimeFigureOut">
              <a:rPr lang="en-US" smtClean="0"/>
              <a:pPr/>
              <a:t>7/6/2023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nchor="ctr"/>
          <a:lstStyle>
            <a:lvl1pPr algn="ctr">
              <a:defRPr sz="1100" b="0" i="0">
                <a:solidFill>
                  <a:srgbClr val="002B5C"/>
                </a:solidFill>
                <a:latin typeface="Arial"/>
                <a:cs typeface="Arial"/>
              </a:defRPr>
            </a:lvl1pPr>
          </a:lstStyle>
          <a:p>
            <a:endParaRPr lang="en-US"/>
          </a:p>
        </p:txBody>
      </p:sp>
      <p:sp>
        <p:nvSpPr>
          <p:cNvPr id="6" name="Slide Number Placeholder 5"/>
          <p:cNvSpPr>
            <a:spLocks noGrp="1"/>
          </p:cNvSpPr>
          <p:nvPr>
            <p:ph type="sldNum" sz="quarter" idx="12"/>
          </p:nvPr>
        </p:nvSpPr>
        <p:spPr/>
        <p:txBody>
          <a:bodyPr/>
          <a:lstStyle/>
          <a:p>
            <a:fld id="{F53CD1C8-D039-874B-9B71-B2404377AC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0000"/>
            <a:ext cx="7772400" cy="22098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309813"/>
            <a:ext cx="7772400" cy="1500187"/>
          </a:xfrm>
        </p:spPr>
        <p:txBody>
          <a:bodyPr anchor="b"/>
          <a:lstStyle>
            <a:lvl1pPr marL="0" indent="0">
              <a:buNone/>
              <a:defRPr sz="2000">
                <a:solidFill>
                  <a:srgbClr val="002B5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22313" y="6356350"/>
            <a:ext cx="2133600" cy="365125"/>
          </a:xfrm>
        </p:spPr>
        <p:txBody>
          <a:bodyPr/>
          <a:lstStyle/>
          <a:p>
            <a:fld id="{BE90DA29-1922-504F-BDAF-F7B54B1B6454}" type="datetimeFigureOut">
              <a:rPr lang="en-US" smtClean="0"/>
              <a:pPr/>
              <a:t>7/6/2023</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90DA29-1922-504F-BDAF-F7B54B1B6454}" type="datetimeFigureOut">
              <a:rPr lang="en-US" smtClean="0"/>
              <a:pPr/>
              <a:t>7/6/2023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nchor="ctr"/>
          <a:lstStyle>
            <a:lvl1pPr algn="ctr">
              <a:defRPr sz="1100" b="0" i="0">
                <a:solidFill>
                  <a:srgbClr val="002B5C"/>
                </a:solidFill>
                <a:latin typeface="Arial"/>
                <a:cs typeface="Arial"/>
              </a:defRPr>
            </a:lvl1pPr>
          </a:lstStyle>
          <a:p>
            <a:endParaRPr lang="en-US"/>
          </a:p>
        </p:txBody>
      </p:sp>
      <p:sp>
        <p:nvSpPr>
          <p:cNvPr id="7" name="Slide Number Placeholder 6"/>
          <p:cNvSpPr>
            <a:spLocks noGrp="1"/>
          </p:cNvSpPr>
          <p:nvPr>
            <p:ph type="sldNum" sz="quarter" idx="12"/>
          </p:nvPr>
        </p:nvSpPr>
        <p:spPr/>
        <p:txBody>
          <a:bodyPr/>
          <a:lstStyle/>
          <a:p>
            <a:fld id="{F53CD1C8-D039-874B-9B71-B2404377AC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90DA29-1922-504F-BDAF-F7B54B1B6454}" type="datetimeFigureOut">
              <a:rPr lang="en-US" smtClean="0"/>
              <a:pPr/>
              <a:t>7/6/2023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nchor="ctr"/>
          <a:lstStyle>
            <a:lvl1pPr algn="ctr">
              <a:defRPr sz="1100" b="0" i="0">
                <a:solidFill>
                  <a:srgbClr val="002B5C"/>
                </a:solidFill>
                <a:latin typeface="Arial"/>
                <a:cs typeface="Arial"/>
              </a:defRPr>
            </a:lvl1pPr>
          </a:lstStyle>
          <a:p>
            <a:endParaRPr lang="en-US"/>
          </a:p>
        </p:txBody>
      </p:sp>
      <p:sp>
        <p:nvSpPr>
          <p:cNvPr id="9" name="Slide Number Placeholder 8"/>
          <p:cNvSpPr>
            <a:spLocks noGrp="1"/>
          </p:cNvSpPr>
          <p:nvPr>
            <p:ph type="sldNum" sz="quarter" idx="12"/>
          </p:nvPr>
        </p:nvSpPr>
        <p:spPr/>
        <p:txBody>
          <a:bodyPr/>
          <a:lstStyle/>
          <a:p>
            <a:fld id="{F53CD1C8-D039-874B-9B71-B2404377AC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90DA29-1922-504F-BDAF-F7B54B1B6454}" type="datetimeFigureOut">
              <a:rPr lang="en-US" smtClean="0"/>
              <a:pPr/>
              <a:t>7/6/2023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nchor="ctr"/>
          <a:lstStyle>
            <a:lvl1pPr algn="ctr">
              <a:defRPr sz="1100" b="0" i="0">
                <a:solidFill>
                  <a:srgbClr val="002B5C"/>
                </a:solidFill>
                <a:latin typeface="Arial"/>
                <a:cs typeface="Arial"/>
              </a:defRPr>
            </a:lvl1pPr>
          </a:lstStyle>
          <a:p>
            <a:endParaRPr lang="en-US"/>
          </a:p>
        </p:txBody>
      </p:sp>
      <p:sp>
        <p:nvSpPr>
          <p:cNvPr id="5" name="Slide Number Placeholder 4"/>
          <p:cNvSpPr>
            <a:spLocks noGrp="1"/>
          </p:cNvSpPr>
          <p:nvPr>
            <p:ph type="sldNum" sz="quarter" idx="12"/>
          </p:nvPr>
        </p:nvSpPr>
        <p:spPr/>
        <p:txBody>
          <a:bodyPr/>
          <a:lstStyle/>
          <a:p>
            <a:fld id="{F53CD1C8-D039-874B-9B71-B2404377AC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90DA29-1922-504F-BDAF-F7B54B1B6454}" type="datetimeFigureOut">
              <a:rPr lang="en-US" smtClean="0"/>
              <a:pPr/>
              <a:t>7/6/2023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nchor="ctr"/>
          <a:lstStyle>
            <a:lvl1pPr algn="ctr">
              <a:defRPr sz="1100" b="0" i="0">
                <a:solidFill>
                  <a:srgbClr val="002B5C"/>
                </a:solidFill>
                <a:latin typeface="Arial"/>
                <a:cs typeface="Arial"/>
              </a:defRPr>
            </a:lvl1pPr>
          </a:lstStyle>
          <a:p>
            <a:endParaRPr lang="en-US"/>
          </a:p>
        </p:txBody>
      </p:sp>
      <p:sp>
        <p:nvSpPr>
          <p:cNvPr id="4" name="Slide Number Placeholder 3"/>
          <p:cNvSpPr>
            <a:spLocks noGrp="1"/>
          </p:cNvSpPr>
          <p:nvPr>
            <p:ph type="sldNum" sz="quarter" idx="12"/>
          </p:nvPr>
        </p:nvSpPr>
        <p:spPr/>
        <p:txBody>
          <a:bodyPr/>
          <a:lstStyle/>
          <a:p>
            <a:fld id="{F53CD1C8-D039-874B-9B71-B2404377AC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477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371600"/>
            <a:ext cx="5111750" cy="4754563"/>
          </a:xfrm>
        </p:spPr>
        <p:txBody>
          <a:bodyPr/>
          <a:lstStyle>
            <a:lvl1pPr>
              <a:defRPr sz="2800"/>
            </a:lvl1pPr>
            <a:lvl2pPr>
              <a:defRPr sz="2400"/>
            </a:lvl2pPr>
            <a:lvl3pPr>
              <a:defRPr sz="20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209800"/>
            <a:ext cx="3008313" cy="3916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90DA29-1922-504F-BDAF-F7B54B1B6454}" type="datetimeFigureOut">
              <a:rPr lang="en-US" smtClean="0"/>
              <a:pPr/>
              <a:t>7/6/2023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nchor="ctr"/>
          <a:lstStyle>
            <a:lvl1pPr algn="ctr">
              <a:defRPr sz="1100" b="0" i="0">
                <a:solidFill>
                  <a:srgbClr val="002B5C"/>
                </a:solidFill>
                <a:latin typeface="Arial"/>
                <a:cs typeface="Arial"/>
              </a:defRPr>
            </a:lvl1pPr>
          </a:lstStyle>
          <a:p>
            <a:endParaRPr lang="en-US"/>
          </a:p>
        </p:txBody>
      </p:sp>
      <p:sp>
        <p:nvSpPr>
          <p:cNvPr id="7" name="Slide Number Placeholder 6"/>
          <p:cNvSpPr>
            <a:spLocks noGrp="1"/>
          </p:cNvSpPr>
          <p:nvPr>
            <p:ph type="sldNum" sz="quarter" idx="12"/>
          </p:nvPr>
        </p:nvSpPr>
        <p:spPr/>
        <p:txBody>
          <a:bodyPr/>
          <a:lstStyle/>
          <a:p>
            <a:fld id="{F53CD1C8-D039-874B-9B71-B2404377AC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86400"/>
            <a:ext cx="5486400" cy="381000"/>
          </a:xfrm>
        </p:spPr>
        <p:txBody>
          <a:bodyPr anchor="b">
            <a:normAutofit/>
          </a:bodyPr>
          <a:lstStyle>
            <a:lvl1pPr algn="l">
              <a:defRPr sz="1600" b="1"/>
            </a:lvl1pPr>
          </a:lstStyle>
          <a:p>
            <a:r>
              <a:rPr lang="en-US"/>
              <a:t>Click to edit Master title style</a:t>
            </a:r>
            <a:endParaRPr lang="en-US" dirty="0"/>
          </a:p>
        </p:txBody>
      </p:sp>
      <p:sp>
        <p:nvSpPr>
          <p:cNvPr id="3" name="Picture Placeholder 2"/>
          <p:cNvSpPr>
            <a:spLocks noGrp="1"/>
          </p:cNvSpPr>
          <p:nvPr>
            <p:ph type="pic" idx="1"/>
          </p:nvPr>
        </p:nvSpPr>
        <p:spPr>
          <a:xfrm>
            <a:off x="1792288" y="13716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867400"/>
            <a:ext cx="5486400" cy="381000"/>
          </a:xfrm>
        </p:spPr>
        <p:txBody>
          <a:bodyPr>
            <a:normAutofit/>
          </a:bodyPr>
          <a:lstStyle>
            <a:lvl1pPr marL="0" indent="0">
              <a:buNone/>
              <a:defRPr sz="11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90DA29-1922-504F-BDAF-F7B54B1B6454}" type="datetimeFigureOut">
              <a:rPr lang="en-US" smtClean="0"/>
              <a:pPr/>
              <a:t>7/6/2023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nchor="ctr"/>
          <a:lstStyle>
            <a:lvl1pPr algn="ctr">
              <a:defRPr sz="1100" b="0" i="0">
                <a:solidFill>
                  <a:srgbClr val="002B5C"/>
                </a:solidFill>
                <a:latin typeface="Arial"/>
                <a:cs typeface="Arial"/>
              </a:defRPr>
            </a:lvl1pPr>
          </a:lstStyle>
          <a:p>
            <a:endParaRPr lang="en-US"/>
          </a:p>
        </p:txBody>
      </p:sp>
      <p:sp>
        <p:nvSpPr>
          <p:cNvPr id="7" name="Slide Number Placeholder 6"/>
          <p:cNvSpPr>
            <a:spLocks noGrp="1"/>
          </p:cNvSpPr>
          <p:nvPr>
            <p:ph type="sldNum" sz="quarter" idx="12"/>
          </p:nvPr>
        </p:nvSpPr>
        <p:spPr/>
        <p:txBody>
          <a:bodyPr/>
          <a:lstStyle/>
          <a:p>
            <a:fld id="{F53CD1C8-D039-874B-9B71-B2404377AC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81000"/>
            <a:ext cx="83058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524000"/>
            <a:ext cx="8229600" cy="4602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0" i="0">
                <a:solidFill>
                  <a:srgbClr val="002B5C"/>
                </a:solidFill>
                <a:latin typeface="Arial"/>
                <a:cs typeface="Arial"/>
              </a:defRPr>
            </a:lvl1pPr>
          </a:lstStyle>
          <a:p>
            <a:fld id="{BE90DA29-1922-504F-BDAF-F7B54B1B6454}" type="datetimeFigureOut">
              <a:rPr lang="en-US" smtClean="0"/>
              <a:pPr/>
              <a:t>7/6/2023</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100">
                <a:solidFill>
                  <a:srgbClr val="002B5C"/>
                </a:solidFill>
                <a:latin typeface="Arial"/>
                <a:cs typeface="Arial"/>
              </a:defRPr>
            </a:lvl1pPr>
          </a:lstStyle>
          <a:p>
            <a:fld id="{F53CD1C8-D039-874B-9B71-B2404377AC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457200" rtl="0" eaLnBrk="1" latinLnBrk="0" hangingPunct="1">
        <a:spcBef>
          <a:spcPct val="0"/>
        </a:spcBef>
        <a:buNone/>
        <a:defRPr sz="4000" b="0" i="0" kern="1200">
          <a:solidFill>
            <a:srgbClr val="002B5C"/>
          </a:solidFill>
          <a:latin typeface="Arial Bold"/>
          <a:ea typeface="+mj-ea"/>
          <a:cs typeface="Arial Bold"/>
        </a:defRPr>
      </a:lvl1pPr>
    </p:titleStyle>
    <p:bodyStyle>
      <a:lvl1pPr marL="342900" indent="-342900" algn="l" defTabSz="457200" rtl="0" eaLnBrk="1" latinLnBrk="0" hangingPunct="1">
        <a:spcBef>
          <a:spcPct val="20000"/>
        </a:spcBef>
        <a:buFont typeface="Arial"/>
        <a:buChar char="•"/>
        <a:defRPr sz="2800" b="0" i="0" kern="1200">
          <a:solidFill>
            <a:srgbClr val="002B5C"/>
          </a:solidFill>
          <a:latin typeface="Georgia"/>
          <a:ea typeface="+mn-ea"/>
          <a:cs typeface="Georgia"/>
        </a:defRPr>
      </a:lvl1pPr>
      <a:lvl2pPr marL="742950" indent="-285750" algn="l" defTabSz="457200" rtl="0" eaLnBrk="1" latinLnBrk="0" hangingPunct="1">
        <a:spcBef>
          <a:spcPct val="20000"/>
        </a:spcBef>
        <a:buFont typeface="Arial"/>
        <a:buChar char="–"/>
        <a:defRPr sz="2400" b="0" i="0" kern="1200">
          <a:solidFill>
            <a:srgbClr val="002B5C"/>
          </a:solidFill>
          <a:latin typeface="Georgia"/>
          <a:ea typeface="+mn-ea"/>
          <a:cs typeface="Georgia"/>
        </a:defRPr>
      </a:lvl2pPr>
      <a:lvl3pPr marL="1143000" indent="-228600" algn="l" defTabSz="457200" rtl="0" eaLnBrk="1" latinLnBrk="0" hangingPunct="1">
        <a:spcBef>
          <a:spcPct val="20000"/>
        </a:spcBef>
        <a:buFont typeface="Arial"/>
        <a:buChar char="•"/>
        <a:defRPr sz="2000" b="0" i="0" kern="1200">
          <a:solidFill>
            <a:srgbClr val="002B5C"/>
          </a:solidFill>
          <a:latin typeface="Georgia"/>
          <a:ea typeface="+mn-ea"/>
          <a:cs typeface="Georgia"/>
        </a:defRPr>
      </a:lvl3pPr>
      <a:lvl4pPr marL="1600200" indent="-228600" algn="l" defTabSz="457200" rtl="0" eaLnBrk="1" latinLnBrk="0" hangingPunct="1">
        <a:spcBef>
          <a:spcPct val="20000"/>
        </a:spcBef>
        <a:buFont typeface="Arial"/>
        <a:buChar char="–"/>
        <a:defRPr sz="1600" b="0" i="0" kern="1200">
          <a:solidFill>
            <a:srgbClr val="002B5C"/>
          </a:solidFill>
          <a:latin typeface="Georgia"/>
          <a:ea typeface="+mn-ea"/>
          <a:cs typeface="Georgia"/>
        </a:defRPr>
      </a:lvl4pPr>
      <a:lvl5pPr marL="2057400" indent="-228600" algn="l" defTabSz="457200" rtl="0" eaLnBrk="1" latinLnBrk="0" hangingPunct="1">
        <a:spcBef>
          <a:spcPct val="20000"/>
        </a:spcBef>
        <a:buFont typeface="Arial"/>
        <a:buChar char="»"/>
        <a:defRPr sz="1200" b="0" i="0" kern="1200">
          <a:solidFill>
            <a:srgbClr val="002B5C"/>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transportation.nd.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riskmanagement.nd.edu/safety-policies-consumer-warnings-and-reports/vehicle-usage-polici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Motorized Off-Road Vehicle Training</a:t>
            </a:r>
            <a:endParaRPr lang="en-US" dirty="0"/>
          </a:p>
        </p:txBody>
      </p:sp>
      <p:sp>
        <p:nvSpPr>
          <p:cNvPr id="3" name="Subtitle 2"/>
          <p:cNvSpPr>
            <a:spLocks noGrp="1"/>
          </p:cNvSpPr>
          <p:nvPr>
            <p:ph type="subTitle" idx="1"/>
          </p:nvPr>
        </p:nvSpPr>
        <p:spPr>
          <a:xfrm>
            <a:off x="1371600" y="5334000"/>
            <a:ext cx="6705600" cy="838200"/>
          </a:xfrm>
        </p:spPr>
        <p:txBody>
          <a:bodyPr>
            <a:normAutofit fontScale="77500" lnSpcReduction="20000"/>
          </a:bodyPr>
          <a:lstStyle/>
          <a:p>
            <a:r>
              <a:rPr lang="en-US" sz="2800" dirty="0"/>
              <a:t>Campus Safety and University Operations Division</a:t>
            </a:r>
          </a:p>
          <a:p>
            <a:r>
              <a:rPr lang="en-US" sz="1800" i="1" dirty="0"/>
              <a:t>Risk Management &amp; Safety Department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p:txBody>
          <a:bodyPr/>
          <a:lstStyle/>
          <a:p>
            <a:pPr eaLnBrk="1" hangingPunct="1"/>
            <a:r>
              <a:rPr lang="en-US" altLang="en-US" sz="3200" dirty="0"/>
              <a:t>Equipment Requirements</a:t>
            </a:r>
          </a:p>
        </p:txBody>
      </p:sp>
      <p:sp>
        <p:nvSpPr>
          <p:cNvPr id="10243" name="Rectangle 5"/>
          <p:cNvSpPr>
            <a:spLocks noGrp="1" noChangeArrowheads="1"/>
          </p:cNvSpPr>
          <p:nvPr>
            <p:ph idx="1"/>
          </p:nvPr>
        </p:nvSpPr>
        <p:spPr/>
        <p:txBody>
          <a:bodyPr/>
          <a:lstStyle/>
          <a:p>
            <a:pPr marL="0" indent="0" eaLnBrk="1" hangingPunct="1">
              <a:buNone/>
            </a:pPr>
            <a:r>
              <a:rPr lang="en-US" altLang="en-US" sz="1800" dirty="0"/>
              <a:t>The following equipment is required on all golf carts operated on campus as of May 1, 2015:</a:t>
            </a:r>
          </a:p>
          <a:p>
            <a:pPr lvl="1" eaLnBrk="1" hangingPunct="1">
              <a:buFont typeface="Arial" panose="020B0604020202020204" pitchFamily="34" charset="0"/>
              <a:buChar char="•"/>
            </a:pPr>
            <a:r>
              <a:rPr lang="en-US" altLang="en-US" sz="1800" dirty="0"/>
              <a:t>Headlights </a:t>
            </a:r>
          </a:p>
          <a:p>
            <a:pPr lvl="1" eaLnBrk="1" hangingPunct="1">
              <a:buFont typeface="Arial" panose="020B0604020202020204" pitchFamily="34" charset="0"/>
              <a:buChar char="•"/>
            </a:pPr>
            <a:r>
              <a:rPr lang="en-US" altLang="en-US" sz="1800" dirty="0"/>
              <a:t>Taillights</a:t>
            </a:r>
          </a:p>
          <a:p>
            <a:pPr lvl="1" eaLnBrk="1" hangingPunct="1">
              <a:buFont typeface="Arial" panose="020B0604020202020204" pitchFamily="34" charset="0"/>
              <a:buChar char="•"/>
            </a:pPr>
            <a:r>
              <a:rPr lang="en-US" altLang="en-US" sz="1800" dirty="0"/>
              <a:t>Rear-view mirrors</a:t>
            </a:r>
          </a:p>
          <a:p>
            <a:pPr lvl="1" eaLnBrk="1" hangingPunct="1">
              <a:buFont typeface="Arial" panose="020B0604020202020204" pitchFamily="34" charset="0"/>
              <a:buChar char="•"/>
            </a:pPr>
            <a:endParaRPr lang="en-US" altLang="en-US" sz="1800" dirty="0"/>
          </a:p>
          <a:p>
            <a:pPr marL="0" indent="0">
              <a:buNone/>
            </a:pPr>
            <a:r>
              <a:rPr lang="en-US" altLang="en-US" sz="1800" dirty="0"/>
              <a:t>The following equipment is required on all utility vehicles operated on campus as of May 1, 2015:</a:t>
            </a:r>
          </a:p>
          <a:p>
            <a:pPr lvl="1">
              <a:buFont typeface="Arial" panose="020B0604020202020204" pitchFamily="34" charset="0"/>
              <a:buChar char="•"/>
            </a:pPr>
            <a:r>
              <a:rPr lang="en-US" altLang="en-US" sz="1800" dirty="0"/>
              <a:t>Headlights </a:t>
            </a:r>
          </a:p>
          <a:p>
            <a:pPr lvl="1">
              <a:buFont typeface="Arial" panose="020B0604020202020204" pitchFamily="34" charset="0"/>
              <a:buChar char="•"/>
            </a:pPr>
            <a:r>
              <a:rPr lang="en-US" altLang="en-US" sz="1800" dirty="0"/>
              <a:t>Taillights</a:t>
            </a:r>
          </a:p>
          <a:p>
            <a:pPr lvl="1">
              <a:buFont typeface="Arial" panose="020B0604020202020204" pitchFamily="34" charset="0"/>
              <a:buChar char="•"/>
            </a:pPr>
            <a:r>
              <a:rPr lang="en-US" altLang="en-US" sz="1800" dirty="0"/>
              <a:t>Rear-view mirrors</a:t>
            </a:r>
          </a:p>
          <a:p>
            <a:pPr lvl="1">
              <a:buFont typeface="Arial" panose="020B0604020202020204" pitchFamily="34" charset="0"/>
              <a:buChar char="•"/>
            </a:pPr>
            <a:r>
              <a:rPr lang="en-US" altLang="en-US" sz="1800" dirty="0"/>
              <a:t>Turn signals</a:t>
            </a:r>
          </a:p>
          <a:p>
            <a:pPr marL="457200" lvl="1" indent="-457200" eaLnBrk="1" hangingPunct="1">
              <a:buNone/>
            </a:pPr>
            <a:endParaRPr lang="en-US" altLang="en-US" sz="1800" dirty="0"/>
          </a:p>
          <a:p>
            <a:pPr eaLnBrk="1" hangingPunct="1">
              <a:buFont typeface="Wingdings" panose="05000000000000000000" pitchFamily="2" charset="2"/>
              <a:buNone/>
            </a:pPr>
            <a:endParaRPr lang="en-US" altLang="en-US" sz="1800" dirty="0"/>
          </a:p>
          <a:p>
            <a:pPr eaLnBrk="1" hangingPunct="1">
              <a:buFont typeface="Wingdings" panose="05000000000000000000" pitchFamily="2" charset="2"/>
              <a:buNone/>
            </a:pPr>
            <a:endParaRPr lang="en-US" altLang="en-US" sz="1800" dirty="0"/>
          </a:p>
        </p:txBody>
      </p:sp>
    </p:spTree>
    <p:extLst>
      <p:ext uri="{BB962C8B-B14F-4D97-AF65-F5344CB8AC3E}">
        <p14:creationId xmlns:p14="http://schemas.microsoft.com/office/powerpoint/2010/main" val="1428853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3200"/>
              <a:t>Registration and Approval</a:t>
            </a:r>
          </a:p>
        </p:txBody>
      </p:sp>
      <p:sp>
        <p:nvSpPr>
          <p:cNvPr id="11267" name="Rectangle 3"/>
          <p:cNvSpPr>
            <a:spLocks noGrp="1" noChangeArrowheads="1"/>
          </p:cNvSpPr>
          <p:nvPr>
            <p:ph type="body" idx="1"/>
          </p:nvPr>
        </p:nvSpPr>
        <p:spPr/>
        <p:txBody>
          <a:bodyPr/>
          <a:lstStyle/>
          <a:p>
            <a:pPr eaLnBrk="1" hangingPunct="1"/>
            <a:r>
              <a:rPr lang="en-US" altLang="en-US" sz="1800" dirty="0"/>
              <a:t>All MOVs whether leased, rented or owned by the University must be registered with Transportation Services prior to being brought on or operated on campus.</a:t>
            </a:r>
          </a:p>
          <a:p>
            <a:pPr eaLnBrk="1" hangingPunct="1"/>
            <a:endParaRPr lang="en-US" altLang="en-US" sz="1800" dirty="0"/>
          </a:p>
          <a:p>
            <a:pPr eaLnBrk="1" hangingPunct="1"/>
            <a:r>
              <a:rPr lang="en-US" altLang="en-US" sz="1800" dirty="0"/>
              <a:t>Transportation Services will assign an identification number and sticker for all approved vehicles that must be clearly and visibly displayed on the vehicle at all times.</a:t>
            </a:r>
          </a:p>
          <a:p>
            <a:pPr eaLnBrk="1" hangingPunct="1"/>
            <a:endParaRPr lang="en-US" altLang="en-US" sz="1800" u="sng" dirty="0"/>
          </a:p>
          <a:p>
            <a:r>
              <a:rPr lang="en-US" altLang="en-US" sz="1800" dirty="0"/>
              <a:t>MOVs used solely for golf course purposes that do not leave golf course grounds are exempt from registration and approval processes.</a:t>
            </a:r>
          </a:p>
          <a:p>
            <a:pPr eaLnBrk="1" hangingPunct="1"/>
            <a:endParaRPr lang="en-US" altLang="en-US" sz="1800" u="sng" dirty="0"/>
          </a:p>
        </p:txBody>
      </p:sp>
    </p:spTree>
    <p:extLst>
      <p:ext uri="{BB962C8B-B14F-4D97-AF65-F5344CB8AC3E}">
        <p14:creationId xmlns:p14="http://schemas.microsoft.com/office/powerpoint/2010/main" val="1998446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MOV Rentals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615002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3200" dirty="0"/>
              <a:t>MOV Rentals</a:t>
            </a:r>
          </a:p>
        </p:txBody>
      </p:sp>
      <p:sp>
        <p:nvSpPr>
          <p:cNvPr id="13315" name="Rectangle 3"/>
          <p:cNvSpPr>
            <a:spLocks noGrp="1" noChangeArrowheads="1"/>
          </p:cNvSpPr>
          <p:nvPr>
            <p:ph type="body" idx="1"/>
          </p:nvPr>
        </p:nvSpPr>
        <p:spPr/>
        <p:txBody>
          <a:bodyPr>
            <a:normAutofit lnSpcReduction="10000"/>
          </a:bodyPr>
          <a:lstStyle/>
          <a:p>
            <a:pPr eaLnBrk="1" hangingPunct="1">
              <a:lnSpc>
                <a:spcPct val="80000"/>
              </a:lnSpc>
            </a:pPr>
            <a:r>
              <a:rPr lang="en-US" altLang="en-US" sz="1800" dirty="0"/>
              <a:t>All MOV rentals must be coordinated through Transportation Services or the delivery of the vehicles to campus will be denied.</a:t>
            </a:r>
          </a:p>
          <a:p>
            <a:pPr eaLnBrk="1" hangingPunct="1">
              <a:lnSpc>
                <a:spcPct val="80000"/>
              </a:lnSpc>
            </a:pPr>
            <a:endParaRPr lang="en-US" altLang="en-US" sz="1800" dirty="0"/>
          </a:p>
          <a:p>
            <a:pPr eaLnBrk="1" hangingPunct="1">
              <a:lnSpc>
                <a:spcPct val="80000"/>
              </a:lnSpc>
            </a:pPr>
            <a:r>
              <a:rPr lang="en-US" altLang="en-US" sz="1800" dirty="0"/>
              <a:t>A rental request form can be downloaded from the Transportation Services website </a:t>
            </a:r>
            <a:r>
              <a:rPr lang="en-US" altLang="en-US" sz="1800" dirty="0">
                <a:solidFill>
                  <a:srgbClr val="0000FF"/>
                </a:solidFill>
                <a:hlinkClick r:id="rId2"/>
              </a:rPr>
              <a:t>http://transportation.nd.edu/</a:t>
            </a:r>
            <a:r>
              <a:rPr lang="en-US" altLang="en-US" sz="1800" dirty="0">
                <a:solidFill>
                  <a:srgbClr val="0000FF"/>
                </a:solidFill>
              </a:rPr>
              <a:t> </a:t>
            </a:r>
            <a:r>
              <a:rPr lang="en-US" altLang="en-US" sz="1800" dirty="0"/>
              <a:t>. Officer approval is required. Two week lead time is requested.</a:t>
            </a:r>
          </a:p>
          <a:p>
            <a:pPr eaLnBrk="1" hangingPunct="1">
              <a:lnSpc>
                <a:spcPct val="80000"/>
              </a:lnSpc>
            </a:pPr>
            <a:endParaRPr lang="en-US" altLang="en-US" sz="1800" dirty="0"/>
          </a:p>
          <a:p>
            <a:pPr eaLnBrk="1" hangingPunct="1">
              <a:lnSpc>
                <a:spcPct val="80000"/>
              </a:lnSpc>
            </a:pPr>
            <a:r>
              <a:rPr lang="en-US" altLang="en-US" sz="1800" dirty="0"/>
              <a:t>MOV reservations must be cancelled one week in advance to avoid charges.</a:t>
            </a:r>
          </a:p>
          <a:p>
            <a:pPr eaLnBrk="1" hangingPunct="1">
              <a:lnSpc>
                <a:spcPct val="80000"/>
              </a:lnSpc>
            </a:pPr>
            <a:endParaRPr lang="en-US" altLang="en-US" sz="1800" dirty="0"/>
          </a:p>
          <a:p>
            <a:pPr eaLnBrk="1" hangingPunct="1">
              <a:lnSpc>
                <a:spcPct val="80000"/>
              </a:lnSpc>
            </a:pPr>
            <a:r>
              <a:rPr lang="en-US" altLang="en-US" sz="1800" dirty="0"/>
              <a:t>Report all accidents or damage to Notre Dame Security Police (NDSP), Transportation Services and Risk Management and Safety.</a:t>
            </a:r>
          </a:p>
          <a:p>
            <a:pPr eaLnBrk="1" hangingPunct="1">
              <a:lnSpc>
                <a:spcPct val="80000"/>
              </a:lnSpc>
            </a:pPr>
            <a:endParaRPr lang="en-US" altLang="en-US" sz="1800" dirty="0"/>
          </a:p>
          <a:p>
            <a:r>
              <a:rPr lang="en-US" altLang="en-US" sz="1800" dirty="0"/>
              <a:t>Rental and fuel fees will be charged to the user’s department as appropriate.</a:t>
            </a:r>
          </a:p>
          <a:p>
            <a:endParaRPr lang="en-US" altLang="en-US" sz="1800" dirty="0"/>
          </a:p>
          <a:p>
            <a:r>
              <a:rPr lang="en-US" altLang="en-US" sz="1800" dirty="0"/>
              <a:t>Vehicles must be picked up at Transportation Services during normal business hours (7:00am – 4:30pm M – F). Transportation Services is located in the garage on St. Joseph Drive. </a:t>
            </a:r>
          </a:p>
          <a:p>
            <a:endParaRPr lang="en-US" altLang="en-US" sz="1800" dirty="0"/>
          </a:p>
          <a:p>
            <a:pPr eaLnBrk="1" hangingPunct="1">
              <a:lnSpc>
                <a:spcPct val="80000"/>
              </a:lnSpc>
            </a:pPr>
            <a:endParaRPr lang="en-US" altLang="en-US" sz="1800" dirty="0"/>
          </a:p>
        </p:txBody>
      </p:sp>
    </p:spTree>
    <p:extLst>
      <p:ext uri="{BB962C8B-B14F-4D97-AF65-F5344CB8AC3E}">
        <p14:creationId xmlns:p14="http://schemas.microsoft.com/office/powerpoint/2010/main" val="468190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z="3200" dirty="0"/>
              <a:t>MOV Rentals</a:t>
            </a:r>
          </a:p>
        </p:txBody>
      </p:sp>
      <p:sp>
        <p:nvSpPr>
          <p:cNvPr id="15363" name="Rectangle 3"/>
          <p:cNvSpPr>
            <a:spLocks noGrp="1" noChangeArrowheads="1"/>
          </p:cNvSpPr>
          <p:nvPr>
            <p:ph type="body" idx="1"/>
          </p:nvPr>
        </p:nvSpPr>
        <p:spPr/>
        <p:txBody>
          <a:bodyPr/>
          <a:lstStyle/>
          <a:p>
            <a:r>
              <a:rPr lang="en-US" altLang="en-US" sz="1800" dirty="0"/>
              <a:t>Users are required to show valid driver’s license and sign for the key.</a:t>
            </a:r>
          </a:p>
          <a:p>
            <a:pPr eaLnBrk="1" hangingPunct="1"/>
            <a:endParaRPr lang="en-US" altLang="en-US" sz="1800" dirty="0"/>
          </a:p>
          <a:p>
            <a:pPr eaLnBrk="1" hangingPunct="1"/>
            <a:r>
              <a:rPr lang="en-US" altLang="en-US" sz="1800" dirty="0"/>
              <a:t>Users must not permit any unauthorized person to operate the vehicle except in an emergency.</a:t>
            </a:r>
          </a:p>
          <a:p>
            <a:pPr eaLnBrk="1" hangingPunct="1"/>
            <a:endParaRPr lang="en-US" altLang="en-US" sz="1800" dirty="0"/>
          </a:p>
          <a:p>
            <a:pPr eaLnBrk="1" hangingPunct="1"/>
            <a:r>
              <a:rPr lang="en-US" altLang="en-US" sz="1800" dirty="0"/>
              <a:t>Users are responsible for the deductible if the vehicle is damaged, lost or stolen.</a:t>
            </a:r>
          </a:p>
          <a:p>
            <a:pPr eaLnBrk="1" hangingPunct="1"/>
            <a:endParaRPr lang="en-US" altLang="en-US" sz="1800" dirty="0"/>
          </a:p>
          <a:p>
            <a:pPr eaLnBrk="1" hangingPunct="1"/>
            <a:r>
              <a:rPr lang="en-US" altLang="en-US" sz="1800" dirty="0"/>
              <a:t>Users are required to abide by all applicable motor laws and should drive the vehicle at legal speeds appropriate for pedestrian, weather, and road conditions.</a:t>
            </a:r>
          </a:p>
          <a:p>
            <a:pPr eaLnBrk="1" hangingPunct="1"/>
            <a:endParaRPr lang="en-US" altLang="en-US" sz="1800" dirty="0"/>
          </a:p>
          <a:p>
            <a:pPr eaLnBrk="1" hangingPunct="1"/>
            <a:r>
              <a:rPr lang="en-US" altLang="en-US" sz="1800" dirty="0"/>
              <a:t>The vehicle and keys should be returned to Transportation Services during normal business hours (7:00am – 4:30pm M – F). </a:t>
            </a:r>
          </a:p>
        </p:txBody>
      </p:sp>
    </p:spTree>
    <p:extLst>
      <p:ext uri="{BB962C8B-B14F-4D97-AF65-F5344CB8AC3E}">
        <p14:creationId xmlns:p14="http://schemas.microsoft.com/office/powerpoint/2010/main" val="3959797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Vehicle Operations</a:t>
            </a:r>
          </a:p>
        </p:txBody>
      </p:sp>
      <p:sp>
        <p:nvSpPr>
          <p:cNvPr id="7" name="Text Placeholder 6"/>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90232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3200" dirty="0"/>
              <a:t>Requirements</a:t>
            </a:r>
          </a:p>
        </p:txBody>
      </p:sp>
      <p:sp>
        <p:nvSpPr>
          <p:cNvPr id="17411" name="Rectangle 3"/>
          <p:cNvSpPr>
            <a:spLocks noGrp="1" noChangeArrowheads="1"/>
          </p:cNvSpPr>
          <p:nvPr>
            <p:ph type="body" idx="1"/>
          </p:nvPr>
        </p:nvSpPr>
        <p:spPr>
          <a:xfrm>
            <a:off x="460972" y="1600200"/>
            <a:ext cx="8229600" cy="4530725"/>
          </a:xfrm>
        </p:spPr>
        <p:txBody>
          <a:bodyPr>
            <a:normAutofit/>
          </a:bodyPr>
          <a:lstStyle/>
          <a:p>
            <a:pPr eaLnBrk="1" hangingPunct="1">
              <a:lnSpc>
                <a:spcPct val="90000"/>
              </a:lnSpc>
            </a:pPr>
            <a:r>
              <a:rPr lang="en-US" altLang="en-US" sz="1800" i="1" dirty="0">
                <a:solidFill>
                  <a:srgbClr val="FF0000"/>
                </a:solidFill>
              </a:rPr>
              <a:t>PEDESTRIANS ALWAYS HAVE THE RIGHT OF WAY!</a:t>
            </a:r>
          </a:p>
          <a:p>
            <a:pPr eaLnBrk="1" hangingPunct="1">
              <a:lnSpc>
                <a:spcPct val="90000"/>
              </a:lnSpc>
            </a:pPr>
            <a:endParaRPr lang="en-US" altLang="en-US" sz="1800" dirty="0"/>
          </a:p>
          <a:p>
            <a:pPr eaLnBrk="1" hangingPunct="1">
              <a:lnSpc>
                <a:spcPct val="90000"/>
              </a:lnSpc>
            </a:pPr>
            <a:r>
              <a:rPr lang="en-US" altLang="en-US" sz="1800" dirty="0"/>
              <a:t>Only University faculty/staff/students and authorized drivers are permitted to operate University-owned MOVs on campus.</a:t>
            </a:r>
          </a:p>
          <a:p>
            <a:pPr eaLnBrk="1" hangingPunct="1">
              <a:lnSpc>
                <a:spcPct val="90000"/>
              </a:lnSpc>
            </a:pPr>
            <a:endParaRPr lang="en-US" altLang="en-US" sz="1800" dirty="0"/>
          </a:p>
          <a:p>
            <a:pPr eaLnBrk="1" hangingPunct="1">
              <a:lnSpc>
                <a:spcPct val="90000"/>
              </a:lnSpc>
            </a:pPr>
            <a:r>
              <a:rPr lang="en-US" altLang="en-US" sz="1800" dirty="0"/>
              <a:t>Individuals must be 18 years of age and complete Risk Management &amp; Safety training before being authorized to operate vehicles.</a:t>
            </a:r>
          </a:p>
          <a:p>
            <a:pPr marL="0" indent="0" eaLnBrk="1" hangingPunct="1">
              <a:lnSpc>
                <a:spcPct val="90000"/>
              </a:lnSpc>
              <a:buNone/>
            </a:pPr>
            <a:endParaRPr lang="en-US" altLang="en-US" sz="1800" i="1" dirty="0">
              <a:solidFill>
                <a:srgbClr val="FF0000"/>
              </a:solidFill>
            </a:endParaRPr>
          </a:p>
          <a:p>
            <a:pPr eaLnBrk="1" hangingPunct="1">
              <a:lnSpc>
                <a:spcPct val="90000"/>
              </a:lnSpc>
            </a:pPr>
            <a:r>
              <a:rPr lang="en-US" sz="1800" dirty="0"/>
              <a:t>Only operate MOVs on authorized roads/walkways (consult map on steering wheel)</a:t>
            </a:r>
          </a:p>
          <a:p>
            <a:pPr eaLnBrk="1" hangingPunct="1">
              <a:lnSpc>
                <a:spcPct val="90000"/>
              </a:lnSpc>
            </a:pPr>
            <a:endParaRPr lang="en-US" sz="1800" dirty="0"/>
          </a:p>
          <a:p>
            <a:pPr eaLnBrk="1" hangingPunct="1">
              <a:lnSpc>
                <a:spcPct val="90000"/>
              </a:lnSpc>
            </a:pPr>
            <a:r>
              <a:rPr lang="en-US" sz="1800" dirty="0"/>
              <a:t>Drive the vehicle at speeds appropriate for pedestrian, weather, road, and light conditions</a:t>
            </a:r>
            <a:endParaRPr lang="en-US" altLang="en-US" sz="1800" dirty="0"/>
          </a:p>
          <a:p>
            <a:pPr eaLnBrk="1" hangingPunct="1">
              <a:lnSpc>
                <a:spcPct val="90000"/>
              </a:lnSpc>
            </a:pPr>
            <a:endParaRPr lang="en-US" altLang="en-US" sz="1800" dirty="0"/>
          </a:p>
          <a:p>
            <a:pPr eaLnBrk="1" hangingPunct="1">
              <a:lnSpc>
                <a:spcPct val="90000"/>
              </a:lnSpc>
            </a:pPr>
            <a:r>
              <a:rPr lang="en-US" altLang="en-US" sz="1800" dirty="0"/>
              <a:t>Passenger load may not exceed the number of seats provided.</a:t>
            </a:r>
          </a:p>
          <a:p>
            <a:pPr eaLnBrk="1" hangingPunct="1">
              <a:lnSpc>
                <a:spcPct val="90000"/>
              </a:lnSpc>
            </a:pPr>
            <a:endParaRPr lang="en-US" altLang="en-US" sz="1800" dirty="0"/>
          </a:p>
        </p:txBody>
      </p:sp>
    </p:spTree>
    <p:extLst>
      <p:ext uri="{BB962C8B-B14F-4D97-AF65-F5344CB8AC3E}">
        <p14:creationId xmlns:p14="http://schemas.microsoft.com/office/powerpoint/2010/main" val="640710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3200" dirty="0"/>
              <a:t>Requirements</a:t>
            </a:r>
          </a:p>
        </p:txBody>
      </p:sp>
      <p:sp>
        <p:nvSpPr>
          <p:cNvPr id="18435" name="Rectangle 3"/>
          <p:cNvSpPr>
            <a:spLocks noGrp="1" noChangeArrowheads="1"/>
          </p:cNvSpPr>
          <p:nvPr>
            <p:ph type="body" idx="1"/>
          </p:nvPr>
        </p:nvSpPr>
        <p:spPr/>
        <p:txBody>
          <a:bodyPr>
            <a:normAutofit lnSpcReduction="10000"/>
          </a:bodyPr>
          <a:lstStyle/>
          <a:p>
            <a:r>
              <a:rPr lang="en-US" altLang="en-US" sz="1800" dirty="0"/>
              <a:t>Wearing headphones or using a cell phone while operating MOVs is prohibited.</a:t>
            </a:r>
          </a:p>
          <a:p>
            <a:pPr eaLnBrk="1" hangingPunct="1"/>
            <a:endParaRPr lang="en-US" altLang="en-US" sz="1800" dirty="0"/>
          </a:p>
          <a:p>
            <a:pPr eaLnBrk="1" hangingPunct="1"/>
            <a:r>
              <a:rPr lang="en-US" altLang="en-US" sz="1800" dirty="0"/>
              <a:t>Smoking and alcohol consumption is prohibited in/on the vehicle.</a:t>
            </a:r>
          </a:p>
          <a:p>
            <a:pPr eaLnBrk="1" hangingPunct="1"/>
            <a:endParaRPr lang="en-US" altLang="en-US" sz="1800" dirty="0"/>
          </a:p>
          <a:p>
            <a:pPr eaLnBrk="1" hangingPunct="1"/>
            <a:r>
              <a:rPr lang="en-US" altLang="en-US" sz="1800" dirty="0"/>
              <a:t>Individuals must not operate MOVs while under the influence of alcohol or drugs.</a:t>
            </a:r>
          </a:p>
          <a:p>
            <a:pPr eaLnBrk="1" hangingPunct="1"/>
            <a:endParaRPr lang="en-US" altLang="en-US" sz="1800" dirty="0"/>
          </a:p>
          <a:p>
            <a:pPr eaLnBrk="1" hangingPunct="1"/>
            <a:r>
              <a:rPr lang="en-US" altLang="en-US" sz="1800" dirty="0"/>
              <a:t>All MOVs should be parked safely away from pedestrian/vehicular traffic.</a:t>
            </a:r>
          </a:p>
          <a:p>
            <a:pPr eaLnBrk="1" hangingPunct="1"/>
            <a:endParaRPr lang="en-US" altLang="en-US" sz="1800" dirty="0"/>
          </a:p>
          <a:p>
            <a:pPr eaLnBrk="1" hangingPunct="1"/>
            <a:r>
              <a:rPr lang="en-US" altLang="en-US" sz="1800" dirty="0"/>
              <a:t>All MOVs must be locked when parked and unattended.</a:t>
            </a:r>
          </a:p>
          <a:p>
            <a:pPr eaLnBrk="1" hangingPunct="1"/>
            <a:endParaRPr lang="en-US" altLang="en-US" sz="1800" dirty="0"/>
          </a:p>
          <a:p>
            <a:pPr eaLnBrk="1" hangingPunct="1"/>
            <a:r>
              <a:rPr lang="en-US" altLang="en-US" sz="1800" dirty="0"/>
              <a:t>MOV operation on city streets or roads is prohibited.  Vehicles are prohibited from crossing Angela Boulevard, Edison Road, </a:t>
            </a:r>
            <a:r>
              <a:rPr lang="en-US" altLang="en-US" sz="1800" dirty="0" err="1"/>
              <a:t>Twyckenham</a:t>
            </a:r>
            <a:r>
              <a:rPr lang="en-US" altLang="en-US" sz="1800" dirty="0"/>
              <a:t> Drive, Douglas Road, and US 933.</a:t>
            </a:r>
          </a:p>
        </p:txBody>
      </p:sp>
    </p:spTree>
    <p:extLst>
      <p:ext uri="{BB962C8B-B14F-4D97-AF65-F5344CB8AC3E}">
        <p14:creationId xmlns:p14="http://schemas.microsoft.com/office/powerpoint/2010/main" val="1548609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z="3200" dirty="0"/>
              <a:t>Requirements</a:t>
            </a:r>
          </a:p>
        </p:txBody>
      </p:sp>
      <p:sp>
        <p:nvSpPr>
          <p:cNvPr id="19459" name="Rectangle 3"/>
          <p:cNvSpPr>
            <a:spLocks noGrp="1" noChangeArrowheads="1"/>
          </p:cNvSpPr>
          <p:nvPr>
            <p:ph type="body" idx="1"/>
          </p:nvPr>
        </p:nvSpPr>
        <p:spPr/>
        <p:txBody>
          <a:bodyPr/>
          <a:lstStyle/>
          <a:p>
            <a:r>
              <a:rPr lang="en-US" altLang="en-US" sz="1800" dirty="0"/>
              <a:t>Promptly report any accident, damage, or theft incurred while operating a MOV to NDSP, Transportation Services and Risk Management &amp; Safety.</a:t>
            </a:r>
          </a:p>
          <a:p>
            <a:pPr eaLnBrk="1" hangingPunct="1"/>
            <a:endParaRPr lang="en-US" altLang="en-US" sz="1800" dirty="0"/>
          </a:p>
          <a:p>
            <a:r>
              <a:rPr lang="en-US" altLang="en-US" sz="1800" dirty="0"/>
              <a:t>Contact Transportation Services for winter storage options.</a:t>
            </a:r>
          </a:p>
          <a:p>
            <a:pPr eaLnBrk="1" hangingPunct="1"/>
            <a:endParaRPr lang="en-US" altLang="en-US" sz="1800" dirty="0"/>
          </a:p>
          <a:p>
            <a:pPr eaLnBrk="1" hangingPunct="1"/>
            <a:r>
              <a:rPr lang="en-US" altLang="en-US" sz="1800" dirty="0"/>
              <a:t>The requirements outlined in the </a:t>
            </a:r>
            <a:r>
              <a:rPr lang="en-US" altLang="en-US" sz="1800" i="1" dirty="0"/>
              <a:t>Vehicle Usage Policy for Notre Dame Employees</a:t>
            </a:r>
            <a:r>
              <a:rPr lang="en-US" altLang="en-US" sz="1800" dirty="0"/>
              <a:t> or the </a:t>
            </a:r>
            <a:r>
              <a:rPr lang="en-US" altLang="en-US" sz="1800" i="1" dirty="0"/>
              <a:t>Vehicle Usage Policy for Notre Dame Students</a:t>
            </a:r>
            <a:r>
              <a:rPr lang="en-US" altLang="en-US" sz="1800" dirty="0"/>
              <a:t> apply to MOV usage. </a:t>
            </a:r>
          </a:p>
          <a:p>
            <a:pPr marL="914400" indent="-914400" eaLnBrk="1" hangingPunct="1">
              <a:buNone/>
            </a:pPr>
            <a:r>
              <a:rPr lang="en-US" altLang="en-US" sz="1800" dirty="0">
                <a:solidFill>
                  <a:srgbClr val="0000FF"/>
                </a:solidFill>
              </a:rPr>
              <a:t>           </a:t>
            </a:r>
            <a:r>
              <a:rPr lang="en-US" altLang="en-US" sz="1400" u="sng" dirty="0">
                <a:solidFill>
                  <a:srgbClr val="0000FF"/>
                </a:solidFill>
                <a:hlinkClick r:id="rId2"/>
              </a:rPr>
              <a:t>http://riskmanagement.nd.edu/safety-policies-consumer-warnings-and-reports/vehicle-usage-policies/</a:t>
            </a:r>
            <a:endParaRPr lang="en-US" altLang="en-US" sz="1400" u="sng" dirty="0">
              <a:solidFill>
                <a:srgbClr val="0000FF"/>
              </a:solidFill>
            </a:endParaRPr>
          </a:p>
        </p:txBody>
      </p:sp>
    </p:spTree>
    <p:extLst>
      <p:ext uri="{BB962C8B-B14F-4D97-AF65-F5344CB8AC3E}">
        <p14:creationId xmlns:p14="http://schemas.microsoft.com/office/powerpoint/2010/main" val="572844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MOV Access &amp; Routes</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539081"/>
            <a:ext cx="5486400" cy="4572000"/>
          </a:xfrm>
        </p:spPr>
      </p:pic>
    </p:spTree>
    <p:extLst>
      <p:ext uri="{BB962C8B-B14F-4D97-AF65-F5344CB8AC3E}">
        <p14:creationId xmlns:p14="http://schemas.microsoft.com/office/powerpoint/2010/main" val="138038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3200"/>
              <a:t>Training Outline</a:t>
            </a:r>
          </a:p>
        </p:txBody>
      </p:sp>
      <p:sp>
        <p:nvSpPr>
          <p:cNvPr id="4099"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altLang="en-US" sz="2400" dirty="0"/>
              <a:t>Purpose</a:t>
            </a:r>
          </a:p>
          <a:p>
            <a:pPr eaLnBrk="1" hangingPunct="1">
              <a:lnSpc>
                <a:spcPct val="90000"/>
              </a:lnSpc>
            </a:pPr>
            <a:endParaRPr lang="en-US" altLang="en-US" sz="2400" dirty="0"/>
          </a:p>
          <a:p>
            <a:pPr eaLnBrk="1" hangingPunct="1">
              <a:lnSpc>
                <a:spcPct val="90000"/>
              </a:lnSpc>
            </a:pPr>
            <a:r>
              <a:rPr lang="en-US" altLang="en-US" sz="2400" dirty="0"/>
              <a:t>Definitions</a:t>
            </a:r>
          </a:p>
          <a:p>
            <a:pPr eaLnBrk="1" hangingPunct="1">
              <a:lnSpc>
                <a:spcPct val="90000"/>
              </a:lnSpc>
            </a:pPr>
            <a:endParaRPr lang="en-US" altLang="en-US" sz="2400" dirty="0"/>
          </a:p>
          <a:p>
            <a:pPr eaLnBrk="1" hangingPunct="1">
              <a:lnSpc>
                <a:spcPct val="90000"/>
              </a:lnSpc>
            </a:pPr>
            <a:r>
              <a:rPr lang="en-US" altLang="en-US" sz="2400" dirty="0"/>
              <a:t>Enforcement</a:t>
            </a:r>
          </a:p>
          <a:p>
            <a:pPr eaLnBrk="1" hangingPunct="1">
              <a:lnSpc>
                <a:spcPct val="90000"/>
              </a:lnSpc>
            </a:pPr>
            <a:endParaRPr lang="en-US" altLang="en-US" sz="2400" dirty="0"/>
          </a:p>
          <a:p>
            <a:pPr eaLnBrk="1" hangingPunct="1">
              <a:lnSpc>
                <a:spcPct val="90000"/>
              </a:lnSpc>
            </a:pPr>
            <a:r>
              <a:rPr lang="en-US" altLang="en-US" sz="2400" dirty="0"/>
              <a:t>General Requirements</a:t>
            </a:r>
          </a:p>
          <a:p>
            <a:pPr eaLnBrk="1" hangingPunct="1">
              <a:lnSpc>
                <a:spcPct val="90000"/>
              </a:lnSpc>
            </a:pPr>
            <a:endParaRPr lang="en-US" altLang="en-US" sz="2400" dirty="0"/>
          </a:p>
          <a:p>
            <a:pPr eaLnBrk="1" hangingPunct="1">
              <a:lnSpc>
                <a:spcPct val="90000"/>
              </a:lnSpc>
            </a:pPr>
            <a:r>
              <a:rPr lang="en-US" altLang="en-US" sz="2400" dirty="0"/>
              <a:t>Motorized Off-Road Vehicle (MOV) Rentals</a:t>
            </a:r>
          </a:p>
          <a:p>
            <a:pPr eaLnBrk="1" hangingPunct="1">
              <a:lnSpc>
                <a:spcPct val="90000"/>
              </a:lnSpc>
            </a:pPr>
            <a:endParaRPr lang="en-US" altLang="en-US" sz="2400" dirty="0"/>
          </a:p>
          <a:p>
            <a:pPr eaLnBrk="1" hangingPunct="1">
              <a:lnSpc>
                <a:spcPct val="90000"/>
              </a:lnSpc>
            </a:pPr>
            <a:r>
              <a:rPr lang="en-US" altLang="en-US" sz="2400" dirty="0"/>
              <a:t>Vehicle Operations</a:t>
            </a:r>
          </a:p>
          <a:p>
            <a:pPr eaLnBrk="1" hangingPunct="1">
              <a:lnSpc>
                <a:spcPct val="90000"/>
              </a:lnSpc>
            </a:pPr>
            <a:endParaRPr lang="en-US" altLang="en-US" sz="2400" dirty="0"/>
          </a:p>
          <a:p>
            <a:pPr eaLnBrk="1" hangingPunct="1">
              <a:lnSpc>
                <a:spcPct val="90000"/>
              </a:lnSpc>
            </a:pPr>
            <a:r>
              <a:rPr lang="en-US" altLang="en-US" sz="2400" dirty="0"/>
              <a:t>Quiz</a:t>
            </a:r>
          </a:p>
        </p:txBody>
      </p:sp>
    </p:spTree>
    <p:extLst>
      <p:ext uri="{BB962C8B-B14F-4D97-AF65-F5344CB8AC3E}">
        <p14:creationId xmlns:p14="http://schemas.microsoft.com/office/powerpoint/2010/main" val="117180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3200"/>
              <a:t>Pre-Driving Instructions/Checklist</a:t>
            </a:r>
          </a:p>
        </p:txBody>
      </p:sp>
      <p:sp>
        <p:nvSpPr>
          <p:cNvPr id="20483" name="Rectangle 3"/>
          <p:cNvSpPr>
            <a:spLocks noGrp="1" noChangeArrowheads="1"/>
          </p:cNvSpPr>
          <p:nvPr>
            <p:ph type="body" idx="1"/>
          </p:nvPr>
        </p:nvSpPr>
        <p:spPr/>
        <p:txBody>
          <a:bodyPr/>
          <a:lstStyle/>
          <a:p>
            <a:pPr eaLnBrk="1" hangingPunct="1">
              <a:lnSpc>
                <a:spcPct val="90000"/>
              </a:lnSpc>
            </a:pPr>
            <a:r>
              <a:rPr lang="en-US" altLang="en-US" sz="1800" dirty="0"/>
              <a:t>Conduct a visual inspection prior to operating the MOV.</a:t>
            </a:r>
          </a:p>
          <a:p>
            <a:pPr eaLnBrk="1" hangingPunct="1">
              <a:lnSpc>
                <a:spcPct val="90000"/>
              </a:lnSpc>
            </a:pPr>
            <a:endParaRPr lang="en-US" altLang="en-US" sz="1800" dirty="0"/>
          </a:p>
          <a:p>
            <a:pPr eaLnBrk="1" hangingPunct="1">
              <a:lnSpc>
                <a:spcPct val="90000"/>
              </a:lnSpc>
            </a:pPr>
            <a:r>
              <a:rPr lang="en-US" altLang="en-US" sz="1800" dirty="0"/>
              <a:t>Read operating instructions located on the steering wheel and floor board.</a:t>
            </a:r>
          </a:p>
          <a:p>
            <a:pPr eaLnBrk="1" hangingPunct="1">
              <a:lnSpc>
                <a:spcPct val="90000"/>
              </a:lnSpc>
            </a:pPr>
            <a:endParaRPr lang="en-US" altLang="en-US" sz="1800" dirty="0"/>
          </a:p>
          <a:p>
            <a:pPr eaLnBrk="1" hangingPunct="1">
              <a:lnSpc>
                <a:spcPct val="90000"/>
              </a:lnSpc>
            </a:pPr>
            <a:r>
              <a:rPr lang="en-US" altLang="en-US" sz="1800" dirty="0"/>
              <a:t>Ensure campus map of permissible roadways is present on steering wheel</a:t>
            </a:r>
          </a:p>
          <a:p>
            <a:pPr eaLnBrk="1" hangingPunct="1">
              <a:lnSpc>
                <a:spcPct val="90000"/>
              </a:lnSpc>
            </a:pPr>
            <a:endParaRPr lang="en-US" altLang="en-US" sz="1800" dirty="0"/>
          </a:p>
          <a:p>
            <a:pPr eaLnBrk="1" hangingPunct="1">
              <a:lnSpc>
                <a:spcPct val="90000"/>
              </a:lnSpc>
            </a:pPr>
            <a:r>
              <a:rPr lang="en-US" altLang="en-US" sz="1800" dirty="0"/>
              <a:t>Cart must be at a complete stop before switching gears.</a:t>
            </a:r>
          </a:p>
          <a:p>
            <a:pPr eaLnBrk="1" hangingPunct="1">
              <a:lnSpc>
                <a:spcPct val="90000"/>
              </a:lnSpc>
            </a:pPr>
            <a:endParaRPr lang="en-US" altLang="en-US" sz="1800" dirty="0"/>
          </a:p>
          <a:p>
            <a:pPr eaLnBrk="1" hangingPunct="1">
              <a:lnSpc>
                <a:spcPct val="90000"/>
              </a:lnSpc>
            </a:pPr>
            <a:r>
              <a:rPr lang="en-US" altLang="en-US" sz="1800" dirty="0"/>
              <a:t>When parking, set the parking brake, remove the key and lock steering wheel with cable/lock.  Carts must be locked when unattended to prevent theft.</a:t>
            </a:r>
          </a:p>
          <a:p>
            <a:pPr eaLnBrk="1" hangingPunct="1">
              <a:lnSpc>
                <a:spcPct val="90000"/>
              </a:lnSpc>
            </a:pPr>
            <a:endParaRPr lang="en-US" altLang="en-US" sz="1800" dirty="0"/>
          </a:p>
          <a:p>
            <a:pPr eaLnBrk="1" hangingPunct="1">
              <a:lnSpc>
                <a:spcPct val="90000"/>
              </a:lnSpc>
            </a:pPr>
            <a:r>
              <a:rPr lang="en-US" altLang="en-US" sz="1800" dirty="0"/>
              <a:t>Headlights must be turned on at dusk and when it is raining or snowing.</a:t>
            </a:r>
          </a:p>
          <a:p>
            <a:pPr eaLnBrk="1" hangingPunct="1">
              <a:lnSpc>
                <a:spcPct val="90000"/>
              </a:lnSpc>
            </a:pPr>
            <a:endParaRPr lang="en-US" altLang="en-US" sz="1800" dirty="0"/>
          </a:p>
        </p:txBody>
      </p:sp>
    </p:spTree>
    <p:extLst>
      <p:ext uri="{BB962C8B-B14F-4D97-AF65-F5344CB8AC3E}">
        <p14:creationId xmlns:p14="http://schemas.microsoft.com/office/powerpoint/2010/main" val="1744782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Quiz</a:t>
            </a:r>
          </a:p>
        </p:txBody>
      </p:sp>
      <p:sp>
        <p:nvSpPr>
          <p:cNvPr id="21507" name="Rectangle 3"/>
          <p:cNvSpPr>
            <a:spLocks noGrp="1" noChangeArrowheads="1"/>
          </p:cNvSpPr>
          <p:nvPr>
            <p:ph type="body" idx="1"/>
          </p:nvPr>
        </p:nvSpPr>
        <p:spPr/>
        <p:txBody>
          <a:bodyPr>
            <a:normAutofit fontScale="47500" lnSpcReduction="20000"/>
          </a:bodyPr>
          <a:lstStyle/>
          <a:p>
            <a:pPr marL="0" indent="0" algn="ctr" eaLnBrk="1" hangingPunct="1">
              <a:buNone/>
            </a:pPr>
            <a:r>
              <a:rPr lang="en-US" altLang="en-US" sz="3200" dirty="0"/>
              <a:t>Please complete the following quiz and check your answers</a:t>
            </a:r>
          </a:p>
          <a:p>
            <a:pPr marL="0" indent="0" algn="ctr" eaLnBrk="1" hangingPunct="1">
              <a:buNone/>
            </a:pPr>
            <a:endParaRPr lang="en-US" altLang="en-US" sz="3200" dirty="0"/>
          </a:p>
          <a:p>
            <a:pPr marL="514350" lvl="0" indent="-514350">
              <a:buFont typeface="+mj-lt"/>
              <a:buAutoNum type="arabicPeriod"/>
            </a:pPr>
            <a:r>
              <a:rPr lang="en-US" dirty="0"/>
              <a:t>My department does not need to register their vehicle with Transportation Services if it is already registered with Risk Management &amp; Safety</a:t>
            </a:r>
          </a:p>
          <a:p>
            <a:pPr lvl="1"/>
            <a:r>
              <a:rPr lang="en-US" dirty="0"/>
              <a:t>True	</a:t>
            </a:r>
          </a:p>
          <a:p>
            <a:pPr lvl="1"/>
            <a:r>
              <a:rPr lang="en-US" dirty="0"/>
              <a:t>False</a:t>
            </a:r>
          </a:p>
          <a:p>
            <a:pPr marL="514350" lvl="0" indent="-514350">
              <a:buFont typeface="+mj-lt"/>
              <a:buAutoNum type="arabicPeriod"/>
            </a:pPr>
            <a:r>
              <a:rPr lang="en-US" dirty="0"/>
              <a:t>If my department wishes to rent a golf cart for an upcoming event, we must coordinate that through Transportation Services.</a:t>
            </a:r>
          </a:p>
          <a:p>
            <a:pPr lvl="1"/>
            <a:r>
              <a:rPr lang="en-US" dirty="0"/>
              <a:t>True	</a:t>
            </a:r>
          </a:p>
          <a:p>
            <a:pPr lvl="1"/>
            <a:r>
              <a:rPr lang="en-US" dirty="0"/>
              <a:t>False</a:t>
            </a:r>
          </a:p>
          <a:p>
            <a:pPr marL="514350" lvl="0" indent="-514350">
              <a:buFont typeface="+mj-lt"/>
              <a:buAutoNum type="arabicPeriod"/>
            </a:pPr>
            <a:r>
              <a:rPr lang="en-US" dirty="0"/>
              <a:t>MOVs used solely for golf course purposes that do not leave the golf course are exempt from registration and approval processes.</a:t>
            </a:r>
          </a:p>
          <a:p>
            <a:pPr lvl="1"/>
            <a:r>
              <a:rPr lang="en-US" dirty="0"/>
              <a:t>True	</a:t>
            </a:r>
          </a:p>
          <a:p>
            <a:pPr lvl="1"/>
            <a:r>
              <a:rPr lang="en-US" dirty="0"/>
              <a:t>False</a:t>
            </a:r>
          </a:p>
          <a:p>
            <a:pPr marL="514350" lvl="0" indent="-514350">
              <a:buFont typeface="+mj-lt"/>
              <a:buAutoNum type="arabicPeriod"/>
            </a:pPr>
            <a:r>
              <a:rPr lang="en-US" dirty="0"/>
              <a:t>What safety equipment is required on all MOVs operated on campus?</a:t>
            </a:r>
          </a:p>
          <a:p>
            <a:pPr lvl="1"/>
            <a:r>
              <a:rPr lang="en-US" dirty="0"/>
              <a:t>Headlights	</a:t>
            </a:r>
          </a:p>
          <a:p>
            <a:pPr lvl="1"/>
            <a:r>
              <a:rPr lang="en-US" dirty="0"/>
              <a:t>Taillights		</a:t>
            </a:r>
          </a:p>
          <a:p>
            <a:pPr lvl="1"/>
            <a:r>
              <a:rPr lang="en-US" dirty="0"/>
              <a:t>Rear-view mirrors		</a:t>
            </a:r>
          </a:p>
          <a:p>
            <a:pPr lvl="1"/>
            <a:r>
              <a:rPr lang="en-US" dirty="0"/>
              <a:t>All of the above</a:t>
            </a:r>
          </a:p>
          <a:p>
            <a:pPr marL="514350" lvl="0" indent="-514350">
              <a:buFont typeface="+mj-lt"/>
              <a:buAutoNum type="arabicPeriod"/>
            </a:pPr>
            <a:r>
              <a:rPr lang="en-US" dirty="0"/>
              <a:t>Pedestrians should avoid MOVs as carts have the right of way on campus.</a:t>
            </a:r>
          </a:p>
          <a:p>
            <a:pPr lvl="1"/>
            <a:r>
              <a:rPr lang="en-US" dirty="0"/>
              <a:t>True	</a:t>
            </a:r>
          </a:p>
          <a:p>
            <a:pPr lvl="1"/>
            <a:r>
              <a:rPr lang="en-US" dirty="0"/>
              <a:t>False</a:t>
            </a:r>
          </a:p>
          <a:p>
            <a:pPr marL="0" indent="0" algn="ctr" eaLnBrk="1" hangingPunct="1">
              <a:buNone/>
            </a:pPr>
            <a:endParaRPr lang="en-US" altLang="en-US" sz="1400" dirty="0"/>
          </a:p>
        </p:txBody>
      </p:sp>
    </p:spTree>
    <p:extLst>
      <p:ext uri="{BB962C8B-B14F-4D97-AF65-F5344CB8AC3E}">
        <p14:creationId xmlns:p14="http://schemas.microsoft.com/office/powerpoint/2010/main" val="1322155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a:t>Quiz (page 2)</a:t>
            </a:r>
          </a:p>
        </p:txBody>
      </p:sp>
      <p:sp>
        <p:nvSpPr>
          <p:cNvPr id="21507" name="Rectangle 3"/>
          <p:cNvSpPr>
            <a:spLocks noGrp="1" noChangeArrowheads="1"/>
          </p:cNvSpPr>
          <p:nvPr>
            <p:ph type="body" idx="1"/>
          </p:nvPr>
        </p:nvSpPr>
        <p:spPr/>
        <p:txBody>
          <a:bodyPr>
            <a:normAutofit fontScale="47500" lnSpcReduction="20000"/>
          </a:bodyPr>
          <a:lstStyle/>
          <a:p>
            <a:pPr marL="0" indent="0" algn="ctr" eaLnBrk="1" hangingPunct="1">
              <a:buNone/>
            </a:pPr>
            <a:endParaRPr lang="en-US" altLang="en-US" sz="3200" dirty="0"/>
          </a:p>
          <a:p>
            <a:pPr marL="514350" lvl="0" indent="-514350">
              <a:buFont typeface="+mj-lt"/>
              <a:buAutoNum type="arabicPeriod" startAt="6"/>
            </a:pPr>
            <a:r>
              <a:rPr lang="en-US" dirty="0"/>
              <a:t>The following are covered by the University MOV policy:</a:t>
            </a:r>
          </a:p>
          <a:p>
            <a:pPr lvl="1"/>
            <a:r>
              <a:rPr lang="en-US" dirty="0"/>
              <a:t>Golf carts		</a:t>
            </a:r>
          </a:p>
          <a:p>
            <a:pPr lvl="1"/>
            <a:r>
              <a:rPr lang="en-US" dirty="0"/>
              <a:t>Bobcat Utility Carts		</a:t>
            </a:r>
          </a:p>
          <a:p>
            <a:pPr lvl="1"/>
            <a:r>
              <a:rPr lang="en-US" dirty="0"/>
              <a:t>ATV’s	</a:t>
            </a:r>
          </a:p>
          <a:p>
            <a:pPr lvl="1"/>
            <a:r>
              <a:rPr lang="en-US" dirty="0"/>
              <a:t>Cushman Vans	</a:t>
            </a:r>
          </a:p>
          <a:p>
            <a:pPr lvl="1"/>
            <a:r>
              <a:rPr lang="en-US" dirty="0"/>
              <a:t>All of the above</a:t>
            </a:r>
          </a:p>
          <a:p>
            <a:pPr marL="514350" lvl="0" indent="-514350">
              <a:buFont typeface="+mj-lt"/>
              <a:buAutoNum type="arabicPeriod" startAt="7"/>
            </a:pPr>
            <a:r>
              <a:rPr lang="en-US" dirty="0"/>
              <a:t>The following departments should be notified of any accident, damage, or theft incurred while operating a MOV on campus</a:t>
            </a:r>
          </a:p>
          <a:p>
            <a:pPr lvl="1"/>
            <a:r>
              <a:rPr lang="en-US" dirty="0"/>
              <a:t>Risk Management and Safety 	</a:t>
            </a:r>
          </a:p>
          <a:p>
            <a:pPr lvl="1"/>
            <a:r>
              <a:rPr lang="en-US" dirty="0"/>
              <a:t>Notre Dame Security Police		</a:t>
            </a:r>
          </a:p>
          <a:p>
            <a:pPr lvl="1"/>
            <a:r>
              <a:rPr lang="en-US" dirty="0"/>
              <a:t>Transportation Services	</a:t>
            </a:r>
          </a:p>
          <a:p>
            <a:pPr lvl="1"/>
            <a:r>
              <a:rPr lang="en-US" dirty="0"/>
              <a:t>All of the above</a:t>
            </a:r>
          </a:p>
          <a:p>
            <a:pPr marL="514350" lvl="0" indent="-514350">
              <a:buFont typeface="+mj-lt"/>
              <a:buAutoNum type="arabicPeriod" startAt="8"/>
            </a:pPr>
            <a:r>
              <a:rPr lang="en-US" dirty="0"/>
              <a:t>The following components may be applied when enforcing the University’s MOV policy:</a:t>
            </a:r>
          </a:p>
          <a:p>
            <a:pPr lvl="1"/>
            <a:r>
              <a:rPr lang="en-US" dirty="0"/>
              <a:t>Ticketing unregistered MOV’s found on campus</a:t>
            </a:r>
          </a:p>
          <a:p>
            <a:pPr lvl="1"/>
            <a:r>
              <a:rPr lang="en-US" dirty="0"/>
              <a:t>Issuing a “No Trespass” order to repeat offenders</a:t>
            </a:r>
          </a:p>
          <a:p>
            <a:pPr lvl="1"/>
            <a:r>
              <a:rPr lang="en-US" dirty="0"/>
              <a:t>Asking users of unauthorized MOV’s to leave campus</a:t>
            </a:r>
          </a:p>
          <a:p>
            <a:pPr lvl="1"/>
            <a:r>
              <a:rPr lang="en-US" dirty="0"/>
              <a:t>All of the above</a:t>
            </a:r>
          </a:p>
          <a:p>
            <a:pPr marL="514350" lvl="0" indent="-514350">
              <a:buFont typeface="+mj-lt"/>
              <a:buAutoNum type="arabicPeriod" startAt="8"/>
            </a:pPr>
            <a:r>
              <a:rPr lang="en-US" dirty="0"/>
              <a:t>Authorized MOV drivers may operate (drive) a MOV anywhere on campus.</a:t>
            </a:r>
          </a:p>
          <a:p>
            <a:pPr lvl="1"/>
            <a:r>
              <a:rPr lang="en-US" dirty="0"/>
              <a:t>True	</a:t>
            </a:r>
          </a:p>
          <a:p>
            <a:pPr lvl="1"/>
            <a:r>
              <a:rPr lang="en-US" dirty="0"/>
              <a:t>False</a:t>
            </a:r>
          </a:p>
          <a:p>
            <a:pPr marL="514350" lvl="0" indent="-514350">
              <a:buFont typeface="+mj-lt"/>
              <a:buAutoNum type="arabicPeriod" startAt="8"/>
            </a:pPr>
            <a:r>
              <a:rPr lang="en-US" dirty="0"/>
              <a:t>Cell phone use by an operator is permissible while driving a MOV.</a:t>
            </a:r>
          </a:p>
          <a:p>
            <a:pPr lvl="1"/>
            <a:r>
              <a:rPr lang="en-US" dirty="0"/>
              <a:t>True	</a:t>
            </a:r>
          </a:p>
          <a:p>
            <a:pPr lvl="1"/>
            <a:r>
              <a:rPr lang="en-US" dirty="0"/>
              <a:t>False</a:t>
            </a:r>
          </a:p>
          <a:p>
            <a:pPr marL="0" indent="0" algn="ctr" eaLnBrk="1" hangingPunct="1">
              <a:buNone/>
            </a:pPr>
            <a:endParaRPr lang="en-US" altLang="en-US" sz="1400" dirty="0"/>
          </a:p>
        </p:txBody>
      </p:sp>
    </p:spTree>
    <p:extLst>
      <p:ext uri="{BB962C8B-B14F-4D97-AF65-F5344CB8AC3E}">
        <p14:creationId xmlns:p14="http://schemas.microsoft.com/office/powerpoint/2010/main" val="758150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a:t>Quiz (answers)</a:t>
            </a:r>
          </a:p>
        </p:txBody>
      </p:sp>
      <p:sp>
        <p:nvSpPr>
          <p:cNvPr id="21507" name="Rectangle 3"/>
          <p:cNvSpPr>
            <a:spLocks noGrp="1" noChangeArrowheads="1"/>
          </p:cNvSpPr>
          <p:nvPr>
            <p:ph type="body" idx="1"/>
          </p:nvPr>
        </p:nvSpPr>
        <p:spPr/>
        <p:txBody>
          <a:bodyPr>
            <a:normAutofit fontScale="85000" lnSpcReduction="20000"/>
          </a:bodyPr>
          <a:lstStyle/>
          <a:p>
            <a:pPr marL="0" indent="0" algn="ctr" eaLnBrk="1" hangingPunct="1">
              <a:buNone/>
            </a:pPr>
            <a:r>
              <a:rPr lang="en-US" altLang="en-US" sz="3200" dirty="0"/>
              <a:t>Please check your answers</a:t>
            </a:r>
          </a:p>
          <a:p>
            <a:pPr marL="0" indent="0" algn="ctr" eaLnBrk="1" hangingPunct="1">
              <a:buNone/>
            </a:pPr>
            <a:endParaRPr lang="en-US" altLang="en-US" sz="3200" dirty="0"/>
          </a:p>
          <a:p>
            <a:pPr marL="514350" indent="-514350">
              <a:buFont typeface="+mj-lt"/>
              <a:buAutoNum type="arabicPeriod"/>
            </a:pPr>
            <a:r>
              <a:rPr lang="en-US" dirty="0"/>
              <a:t>False</a:t>
            </a:r>
          </a:p>
          <a:p>
            <a:pPr marL="514350" lvl="0" indent="-514350">
              <a:buFont typeface="+mj-lt"/>
              <a:buAutoNum type="arabicPeriod"/>
            </a:pPr>
            <a:r>
              <a:rPr lang="en-US" dirty="0"/>
              <a:t>True</a:t>
            </a:r>
          </a:p>
          <a:p>
            <a:pPr marL="514350" lvl="0" indent="-514350">
              <a:buFont typeface="+mj-lt"/>
              <a:buAutoNum type="arabicPeriod"/>
            </a:pPr>
            <a:r>
              <a:rPr lang="en-US" dirty="0"/>
              <a:t>True</a:t>
            </a:r>
          </a:p>
          <a:p>
            <a:pPr marL="514350" lvl="0" indent="-514350">
              <a:buFont typeface="+mj-lt"/>
              <a:buAutoNum type="arabicPeriod"/>
            </a:pPr>
            <a:r>
              <a:rPr lang="en-US" dirty="0"/>
              <a:t>All of the above</a:t>
            </a:r>
          </a:p>
          <a:p>
            <a:pPr marL="514350" lvl="0" indent="-514350">
              <a:buFont typeface="+mj-lt"/>
              <a:buAutoNum type="arabicPeriod"/>
            </a:pPr>
            <a:r>
              <a:rPr lang="en-US" dirty="0"/>
              <a:t>False</a:t>
            </a:r>
          </a:p>
          <a:p>
            <a:pPr marL="514350" lvl="0" indent="-514350">
              <a:buFont typeface="+mj-lt"/>
              <a:buAutoNum type="arabicPeriod"/>
            </a:pPr>
            <a:r>
              <a:rPr lang="en-US" dirty="0"/>
              <a:t>All of the above</a:t>
            </a:r>
          </a:p>
          <a:p>
            <a:pPr marL="514350" lvl="0" indent="-514350">
              <a:buFont typeface="+mj-lt"/>
              <a:buAutoNum type="arabicPeriod"/>
            </a:pPr>
            <a:r>
              <a:rPr lang="en-US" dirty="0"/>
              <a:t>All of the above</a:t>
            </a:r>
          </a:p>
          <a:p>
            <a:pPr marL="514350" lvl="0" indent="-514350">
              <a:buFont typeface="+mj-lt"/>
              <a:buAutoNum type="arabicPeriod"/>
            </a:pPr>
            <a:r>
              <a:rPr lang="en-US" dirty="0"/>
              <a:t>All of the above</a:t>
            </a:r>
          </a:p>
          <a:p>
            <a:pPr marL="514350" lvl="0" indent="-514350">
              <a:buFont typeface="+mj-lt"/>
              <a:buAutoNum type="arabicPeriod"/>
            </a:pPr>
            <a:r>
              <a:rPr lang="en-US" dirty="0"/>
              <a:t>False</a:t>
            </a:r>
          </a:p>
          <a:p>
            <a:pPr marL="514350" lvl="0" indent="-514350">
              <a:buFont typeface="+mj-lt"/>
              <a:buAutoNum type="arabicPeriod"/>
            </a:pPr>
            <a:r>
              <a:rPr lang="en-US" dirty="0"/>
              <a:t>False</a:t>
            </a:r>
          </a:p>
          <a:p>
            <a:pPr marL="0" indent="0" algn="ctr" eaLnBrk="1" hangingPunct="1">
              <a:buNone/>
            </a:pPr>
            <a:endParaRPr lang="en-US" altLang="en-US" sz="1400" dirty="0"/>
          </a:p>
        </p:txBody>
      </p:sp>
    </p:spTree>
    <p:extLst>
      <p:ext uri="{BB962C8B-B14F-4D97-AF65-F5344CB8AC3E}">
        <p14:creationId xmlns:p14="http://schemas.microsoft.com/office/powerpoint/2010/main" val="3750977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a:t>Certification (print this page)</a:t>
            </a:r>
          </a:p>
        </p:txBody>
      </p:sp>
      <p:sp>
        <p:nvSpPr>
          <p:cNvPr id="21507" name="Rectangle 3"/>
          <p:cNvSpPr>
            <a:spLocks noGrp="1" noChangeArrowheads="1"/>
          </p:cNvSpPr>
          <p:nvPr>
            <p:ph type="body" idx="1"/>
          </p:nvPr>
        </p:nvSpPr>
        <p:spPr>
          <a:xfrm>
            <a:off x="838200" y="1524000"/>
            <a:ext cx="6858000" cy="4602163"/>
          </a:xfrm>
        </p:spPr>
        <p:txBody>
          <a:bodyPr>
            <a:normAutofit lnSpcReduction="10000"/>
          </a:bodyPr>
          <a:lstStyle/>
          <a:p>
            <a:pPr marL="0" indent="0" algn="ctr">
              <a:buNone/>
            </a:pPr>
            <a:r>
              <a:rPr lang="en-US" altLang="en-US" sz="2000" i="1" dirty="0"/>
              <a:t>I attest to having reviewed the entire presentation and understand proper operation of any Motorized Off-Road Vehicle (MOV) on campus.</a:t>
            </a:r>
          </a:p>
          <a:p>
            <a:pPr marL="0" indent="0" algn="ctr">
              <a:buNone/>
            </a:pPr>
            <a:endParaRPr lang="en-US" altLang="en-US" sz="2000" i="1" dirty="0"/>
          </a:p>
          <a:p>
            <a:pPr marL="0" indent="0" algn="ctr">
              <a:buNone/>
            </a:pPr>
            <a:r>
              <a:rPr lang="en-US" altLang="en-US" sz="2000" i="1" dirty="0"/>
              <a:t>I will operate any MOV in my charge in accordance with these guidelines.</a:t>
            </a:r>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buNone/>
            </a:pPr>
            <a:endParaRPr lang="en-US" altLang="en-US" sz="1800" dirty="0"/>
          </a:p>
          <a:p>
            <a:pPr marL="0" indent="0" algn="ctr">
              <a:buNone/>
            </a:pPr>
            <a:r>
              <a:rPr lang="en-US" altLang="en-US" sz="1800" dirty="0"/>
              <a:t>(Please print and sign and return to Transportation Services)</a:t>
            </a:r>
          </a:p>
        </p:txBody>
      </p:sp>
      <p:cxnSp>
        <p:nvCxnSpPr>
          <p:cNvPr id="3" name="Straight Connector 2"/>
          <p:cNvCxnSpPr/>
          <p:nvPr/>
        </p:nvCxnSpPr>
        <p:spPr>
          <a:xfrm>
            <a:off x="609600" y="4419600"/>
            <a:ext cx="76962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3180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3200"/>
              <a:t>Purpose</a:t>
            </a:r>
          </a:p>
        </p:txBody>
      </p:sp>
      <p:sp>
        <p:nvSpPr>
          <p:cNvPr id="6147" name="Rectangle 3"/>
          <p:cNvSpPr>
            <a:spLocks noGrp="1" noChangeArrowheads="1"/>
          </p:cNvSpPr>
          <p:nvPr>
            <p:ph type="body" idx="1"/>
          </p:nvPr>
        </p:nvSpPr>
        <p:spPr/>
        <p:txBody>
          <a:bodyPr/>
          <a:lstStyle/>
          <a:p>
            <a:pPr eaLnBrk="1" hangingPunct="1"/>
            <a:r>
              <a:rPr lang="en-US" altLang="en-US" sz="1800" dirty="0"/>
              <a:t>The purpose of the University of Notre Dame MOV policy and training is to ensure safe and efficient operation of MOVs.</a:t>
            </a:r>
          </a:p>
          <a:p>
            <a:pPr eaLnBrk="1" hangingPunct="1"/>
            <a:endParaRPr lang="en-US" altLang="en-US" sz="1800" dirty="0"/>
          </a:p>
          <a:p>
            <a:pPr eaLnBrk="1" hangingPunct="1"/>
            <a:endParaRPr lang="en-US" altLang="en-US" sz="1800" dirty="0"/>
          </a:p>
          <a:p>
            <a:pPr eaLnBrk="1" hangingPunct="1"/>
            <a:r>
              <a:rPr lang="en-US" altLang="en-US" sz="1800" dirty="0"/>
              <a:t>The policy applies to the operation of all MOVs on campus property.</a:t>
            </a:r>
          </a:p>
        </p:txBody>
      </p:sp>
    </p:spTree>
    <p:extLst>
      <p:ext uri="{BB962C8B-B14F-4D97-AF65-F5344CB8AC3E}">
        <p14:creationId xmlns:p14="http://schemas.microsoft.com/office/powerpoint/2010/main" val="835254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3200" dirty="0"/>
              <a:t>Definitions</a:t>
            </a:r>
          </a:p>
        </p:txBody>
      </p:sp>
      <p:sp>
        <p:nvSpPr>
          <p:cNvPr id="5123" name="Rectangle 3"/>
          <p:cNvSpPr>
            <a:spLocks noGrp="1" noChangeArrowheads="1"/>
          </p:cNvSpPr>
          <p:nvPr>
            <p:ph type="body" idx="1"/>
          </p:nvPr>
        </p:nvSpPr>
        <p:spPr>
          <a:xfrm>
            <a:off x="457200" y="1600200"/>
            <a:ext cx="8229600" cy="4876800"/>
          </a:xfrm>
        </p:spPr>
        <p:txBody>
          <a:bodyPr/>
          <a:lstStyle/>
          <a:p>
            <a:pPr eaLnBrk="1" hangingPunct="1"/>
            <a:r>
              <a:rPr lang="en-US" altLang="en-US" sz="1600" b="1" dirty="0"/>
              <a:t>Motorized Off-Road Vehicle (MOV): </a:t>
            </a:r>
            <a:r>
              <a:rPr lang="en-US" altLang="en-US" sz="1600" dirty="0"/>
              <a:t>vehicles not intended for road use nor licensed under the laws of any state including golf carts, Cushman vans, Bobcat utility carts, gators, ATVs, and other similar devices.</a:t>
            </a:r>
          </a:p>
          <a:p>
            <a:pPr eaLnBrk="1" hangingPunct="1"/>
            <a:endParaRPr lang="en-US" altLang="en-US" sz="1600" b="1" dirty="0"/>
          </a:p>
          <a:p>
            <a:pPr eaLnBrk="1" hangingPunct="1"/>
            <a:r>
              <a:rPr lang="en-US" altLang="en-US" sz="1600" b="1" dirty="0"/>
              <a:t>Authorized Driver:</a:t>
            </a:r>
            <a:r>
              <a:rPr lang="en-US" altLang="en-US" sz="1600" dirty="0"/>
              <a:t>  a person who meets the University requirements and has completed Risk Management &amp; Safety’s on-line training.</a:t>
            </a:r>
          </a:p>
          <a:p>
            <a:pPr eaLnBrk="1" hangingPunct="1"/>
            <a:endParaRPr lang="en-US" altLang="en-US" sz="1600" b="1" dirty="0"/>
          </a:p>
          <a:p>
            <a:pPr eaLnBrk="1" hangingPunct="1"/>
            <a:r>
              <a:rPr lang="en-US" altLang="en-US" sz="1600" b="1" dirty="0"/>
              <a:t>Responsible Usage: </a:t>
            </a:r>
            <a:r>
              <a:rPr lang="en-US" altLang="en-US" sz="1600" dirty="0"/>
              <a:t>use of the MOV in a manner that is not reckless or irresponsible and utilizing approved routes.</a:t>
            </a:r>
          </a:p>
          <a:p>
            <a:pPr eaLnBrk="1" hangingPunct="1"/>
            <a:endParaRPr lang="en-US" altLang="en-US" sz="1600" b="1" dirty="0"/>
          </a:p>
          <a:p>
            <a:pPr eaLnBrk="1" hangingPunct="1"/>
            <a:r>
              <a:rPr lang="en-US" altLang="en-US" sz="1600" b="1" dirty="0"/>
              <a:t>Approved Vehicle: </a:t>
            </a:r>
            <a:r>
              <a:rPr lang="en-US" altLang="en-US" sz="1600" dirty="0"/>
              <a:t>a vehicle that has been registered with Transportation Services.</a:t>
            </a:r>
          </a:p>
          <a:p>
            <a:pPr eaLnBrk="1" hangingPunct="1"/>
            <a:endParaRPr lang="en-US" altLang="en-US" sz="1600" dirty="0"/>
          </a:p>
          <a:p>
            <a:pPr eaLnBrk="1" hangingPunct="1"/>
            <a:r>
              <a:rPr lang="en-US" altLang="en-US" sz="1600" b="1" dirty="0"/>
              <a:t>Authorized Use</a:t>
            </a:r>
            <a:r>
              <a:rPr lang="en-US" altLang="en-US" sz="1600" dirty="0"/>
              <a:t>: University business purposes and other ‘responsible usage’ reasons by authorized drivers.  MOVs must not be taken off campus grounds or driven on city or county streets. All University employees and students must adhere to the </a:t>
            </a:r>
            <a:r>
              <a:rPr lang="en-US" altLang="en-US" sz="1600" i="1" dirty="0"/>
              <a:t>Vehicle Usage Policy for Notre Dame Employees / Students.</a:t>
            </a:r>
            <a:r>
              <a:rPr lang="en-US" altLang="en-US" sz="1600" dirty="0"/>
              <a:t> </a:t>
            </a:r>
          </a:p>
          <a:p>
            <a:pPr eaLnBrk="1" hangingPunct="1"/>
            <a:endParaRPr lang="en-US" altLang="en-US" sz="1600" dirty="0"/>
          </a:p>
        </p:txBody>
      </p:sp>
    </p:spTree>
    <p:extLst>
      <p:ext uri="{BB962C8B-B14F-4D97-AF65-F5344CB8AC3E}">
        <p14:creationId xmlns:p14="http://schemas.microsoft.com/office/powerpoint/2010/main" val="349997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3200"/>
              <a:t>Enforcement</a:t>
            </a:r>
          </a:p>
        </p:txBody>
      </p:sp>
      <p:sp>
        <p:nvSpPr>
          <p:cNvPr id="16387" name="Rectangle 3"/>
          <p:cNvSpPr>
            <a:spLocks noGrp="1" noChangeArrowheads="1"/>
          </p:cNvSpPr>
          <p:nvPr>
            <p:ph type="body" idx="1"/>
          </p:nvPr>
        </p:nvSpPr>
        <p:spPr/>
        <p:txBody>
          <a:bodyPr>
            <a:normAutofit lnSpcReduction="10000"/>
          </a:bodyPr>
          <a:lstStyle/>
          <a:p>
            <a:pPr eaLnBrk="1" hangingPunct="1"/>
            <a:r>
              <a:rPr lang="en-US" altLang="en-US" sz="1800" dirty="0"/>
              <a:t>NDSP will enforce this policy.  </a:t>
            </a:r>
          </a:p>
          <a:p>
            <a:pPr eaLnBrk="1" hangingPunct="1"/>
            <a:endParaRPr lang="en-US" altLang="en-US" sz="1800" dirty="0"/>
          </a:p>
          <a:p>
            <a:pPr eaLnBrk="1" hangingPunct="1"/>
            <a:r>
              <a:rPr lang="en-US" altLang="en-US" sz="1800" dirty="0"/>
              <a:t>Citations may be issued for reported or observed MOV rule violations or unsafe driving.</a:t>
            </a:r>
          </a:p>
          <a:p>
            <a:pPr eaLnBrk="1" hangingPunct="1"/>
            <a:endParaRPr lang="en-US" altLang="en-US" sz="1800" dirty="0"/>
          </a:p>
          <a:p>
            <a:pPr eaLnBrk="1" hangingPunct="1"/>
            <a:r>
              <a:rPr lang="en-US" altLang="en-US" sz="1800" dirty="0"/>
              <a:t>Rules regarding MOV operation will be enforced throughout the year.</a:t>
            </a:r>
          </a:p>
          <a:p>
            <a:pPr eaLnBrk="1" hangingPunct="1"/>
            <a:endParaRPr lang="en-US" altLang="en-US" sz="1800" dirty="0"/>
          </a:p>
          <a:p>
            <a:pPr eaLnBrk="1" hangingPunct="1"/>
            <a:r>
              <a:rPr lang="en-US" altLang="en-US" sz="1800" dirty="0"/>
              <a:t>Users of unauthorized MOVs will be informed of this policy and asked to leave campus.</a:t>
            </a:r>
          </a:p>
          <a:p>
            <a:pPr eaLnBrk="1" hangingPunct="1"/>
            <a:endParaRPr lang="en-US" altLang="en-US" sz="1800" dirty="0"/>
          </a:p>
          <a:p>
            <a:pPr eaLnBrk="1" hangingPunct="1"/>
            <a:r>
              <a:rPr lang="en-US" altLang="en-US" sz="1800" dirty="0"/>
              <a:t>Unregistered MOVs found on campus may be ticketed.</a:t>
            </a:r>
          </a:p>
          <a:p>
            <a:pPr eaLnBrk="1" hangingPunct="1"/>
            <a:endParaRPr lang="en-US" altLang="en-US" sz="1800" dirty="0"/>
          </a:p>
          <a:p>
            <a:pPr eaLnBrk="1" hangingPunct="1"/>
            <a:r>
              <a:rPr lang="en-US" altLang="en-US" sz="1800" dirty="0"/>
              <a:t>Enforcement efforts for repeat offenders may escalate to issuing a “No Trespass” order to the operator, impounding the vehicle at operator’s expense or otherwise removing vehicle/operator from campus.</a:t>
            </a:r>
          </a:p>
        </p:txBody>
      </p:sp>
    </p:spTree>
    <p:extLst>
      <p:ext uri="{BB962C8B-B14F-4D97-AF65-F5344CB8AC3E}">
        <p14:creationId xmlns:p14="http://schemas.microsoft.com/office/powerpoint/2010/main" val="1865175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Acquiring a MOV</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712095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sz="3200" dirty="0"/>
              <a:t>Purchasing </a:t>
            </a:r>
          </a:p>
        </p:txBody>
      </p:sp>
      <p:sp>
        <p:nvSpPr>
          <p:cNvPr id="7171" name="Rectangle 5"/>
          <p:cNvSpPr>
            <a:spLocks noGrp="1" noChangeArrowheads="1"/>
          </p:cNvSpPr>
          <p:nvPr>
            <p:ph idx="1"/>
          </p:nvPr>
        </p:nvSpPr>
        <p:spPr/>
        <p:txBody>
          <a:bodyPr>
            <a:normAutofit/>
          </a:bodyPr>
          <a:lstStyle/>
          <a:p>
            <a:pPr marL="0" indent="0" eaLnBrk="1" hangingPunct="1">
              <a:buNone/>
            </a:pPr>
            <a:r>
              <a:rPr lang="en-US" altLang="en-US" sz="2400" dirty="0"/>
              <a:t>Transportation Services is responsible for coordination of new vehicle and MOV purchases and should be contacted when departments anticipate a need. Rental arrangement inquiries can also be made through Transportation Services.</a:t>
            </a:r>
          </a:p>
          <a:p>
            <a:pPr marL="0" indent="0" eaLnBrk="1" hangingPunct="1">
              <a:buNone/>
            </a:pPr>
            <a:endParaRPr lang="en-US" altLang="en-US" sz="2400" dirty="0"/>
          </a:p>
          <a:p>
            <a:pPr eaLnBrk="1" hangingPunct="1"/>
            <a:endParaRPr lang="en-US" altLang="en-US" sz="2400" dirty="0"/>
          </a:p>
          <a:p>
            <a:pPr eaLnBrk="1" hangingPunct="1"/>
            <a:endParaRPr lang="en-US" altLang="en-US" sz="2400" dirty="0"/>
          </a:p>
        </p:txBody>
      </p:sp>
    </p:spTree>
    <p:extLst>
      <p:ext uri="{BB962C8B-B14F-4D97-AF65-F5344CB8AC3E}">
        <p14:creationId xmlns:p14="http://schemas.microsoft.com/office/powerpoint/2010/main" val="2354300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General requirements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590940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pPr eaLnBrk="1" hangingPunct="1"/>
            <a:r>
              <a:rPr lang="en-US" altLang="en-US" sz="3200"/>
              <a:t>General Requirements</a:t>
            </a:r>
          </a:p>
        </p:txBody>
      </p:sp>
      <p:sp>
        <p:nvSpPr>
          <p:cNvPr id="8195" name="Rectangle 5"/>
          <p:cNvSpPr>
            <a:spLocks noGrp="1" noChangeArrowheads="1"/>
          </p:cNvSpPr>
          <p:nvPr>
            <p:ph idx="1"/>
          </p:nvPr>
        </p:nvSpPr>
        <p:spPr/>
        <p:txBody>
          <a:bodyPr/>
          <a:lstStyle/>
          <a:p>
            <a:pPr eaLnBrk="1" hangingPunct="1">
              <a:lnSpc>
                <a:spcPct val="90000"/>
              </a:lnSpc>
            </a:pPr>
            <a:r>
              <a:rPr lang="en-US" altLang="en-US" sz="1800" b="1" dirty="0"/>
              <a:t>Authorized Use</a:t>
            </a:r>
            <a:r>
              <a:rPr lang="en-US" altLang="en-US" sz="1800" dirty="0"/>
              <a:t>: University MOVs are to be used for business purposes and other ‘responsible usage’ reasons by authorized drivers.  MOVs must not be taken off campus grounds or driven on city or county streets. All University employees and students must adhere to the </a:t>
            </a:r>
            <a:r>
              <a:rPr lang="en-US" altLang="en-US" sz="1800" i="1" dirty="0"/>
              <a:t>Vehicle Usage Policy for Notre Dame Employees / Students.</a:t>
            </a:r>
            <a:r>
              <a:rPr lang="en-US" altLang="en-US" sz="1800" dirty="0"/>
              <a:t> </a:t>
            </a:r>
          </a:p>
          <a:p>
            <a:pPr eaLnBrk="1" hangingPunct="1">
              <a:lnSpc>
                <a:spcPct val="90000"/>
              </a:lnSpc>
            </a:pPr>
            <a:endParaRPr lang="en-US" altLang="en-US" sz="1800" u="sng" dirty="0">
              <a:solidFill>
                <a:srgbClr val="0000FF"/>
              </a:solidFill>
            </a:endParaRPr>
          </a:p>
          <a:p>
            <a:pPr eaLnBrk="1" hangingPunct="1"/>
            <a:r>
              <a:rPr lang="en-US" altLang="en-US" sz="1800" b="1" dirty="0"/>
              <a:t>Training</a:t>
            </a:r>
            <a:r>
              <a:rPr lang="en-US" altLang="en-US" sz="1800" dirty="0"/>
              <a:t>: MOV use training is required for all individuals who may drive an MOV on University grounds. </a:t>
            </a:r>
          </a:p>
          <a:p>
            <a:pPr eaLnBrk="1" hangingPunct="1"/>
            <a:endParaRPr lang="en-US" altLang="en-US" sz="1800" dirty="0"/>
          </a:p>
          <a:p>
            <a:pPr eaLnBrk="1" hangingPunct="1"/>
            <a:r>
              <a:rPr lang="en-US" altLang="en-US" sz="1800" b="1" dirty="0"/>
              <a:t>Insurance</a:t>
            </a:r>
            <a:r>
              <a:rPr lang="en-US" altLang="en-US" sz="1800" dirty="0"/>
              <a:t>: Liability and physical damage insurance is provided by the University for University-owned vehicles. A deductible will be charged to the user’s department</a:t>
            </a:r>
            <a:r>
              <a:rPr lang="en-US" altLang="en-US" sz="1800" dirty="0">
                <a:solidFill>
                  <a:srgbClr val="FF0000"/>
                </a:solidFill>
              </a:rPr>
              <a:t> </a:t>
            </a:r>
            <a:r>
              <a:rPr lang="en-US" altLang="en-US" sz="1800" dirty="0"/>
              <a:t>budget in the event of an accident or theft. The University employee or student responsible for the vehicle may be personally liable for the entire loss should the University vehicle be used by an unauthorized individual.</a:t>
            </a:r>
          </a:p>
          <a:p>
            <a:pPr eaLnBrk="1" hangingPunct="1">
              <a:lnSpc>
                <a:spcPct val="90000"/>
              </a:lnSpc>
            </a:pPr>
            <a:endParaRPr lang="en-US" altLang="en-US" sz="1800" dirty="0"/>
          </a:p>
        </p:txBody>
      </p:sp>
    </p:spTree>
    <p:extLst>
      <p:ext uri="{BB962C8B-B14F-4D97-AF65-F5344CB8AC3E}">
        <p14:creationId xmlns:p14="http://schemas.microsoft.com/office/powerpoint/2010/main" val="4040579745"/>
      </p:ext>
    </p:extLst>
  </p:cSld>
  <p:clrMapOvr>
    <a:masterClrMapping/>
  </p:clrMapOvr>
</p:sld>
</file>

<file path=ppt/theme/theme1.xml><?xml version="1.0" encoding="utf-8"?>
<a:theme xmlns:a="http://schemas.openxmlformats.org/drawingml/2006/main" name="Template_4g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Template_4green.thmx</Template>
  <TotalTime>372</TotalTime>
  <Words>1568</Words>
  <Application>Microsoft Office PowerPoint</Application>
  <PresentationFormat>On-screen Show (4:3)</PresentationFormat>
  <Paragraphs>210</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Arial Bold</vt:lpstr>
      <vt:lpstr>Calibri</vt:lpstr>
      <vt:lpstr>Georgia</vt:lpstr>
      <vt:lpstr>Wingdings</vt:lpstr>
      <vt:lpstr>Template_4green</vt:lpstr>
      <vt:lpstr>Motorized Off-Road Vehicle Training</vt:lpstr>
      <vt:lpstr>Training Outline</vt:lpstr>
      <vt:lpstr>Purpose</vt:lpstr>
      <vt:lpstr>Definitions</vt:lpstr>
      <vt:lpstr>Enforcement</vt:lpstr>
      <vt:lpstr>Acquiring a MOV</vt:lpstr>
      <vt:lpstr>Purchasing </vt:lpstr>
      <vt:lpstr>General requirements</vt:lpstr>
      <vt:lpstr>General Requirements</vt:lpstr>
      <vt:lpstr>Equipment Requirements</vt:lpstr>
      <vt:lpstr>Registration and Approval</vt:lpstr>
      <vt:lpstr>MOV Rentals</vt:lpstr>
      <vt:lpstr>MOV Rentals</vt:lpstr>
      <vt:lpstr>MOV Rentals</vt:lpstr>
      <vt:lpstr>Vehicle Operations</vt:lpstr>
      <vt:lpstr>Requirements</vt:lpstr>
      <vt:lpstr>Requirements</vt:lpstr>
      <vt:lpstr>Requirements</vt:lpstr>
      <vt:lpstr>MOV Access &amp; Routes</vt:lpstr>
      <vt:lpstr>Pre-Driving Instructions/Checklist</vt:lpstr>
      <vt:lpstr>Quiz</vt:lpstr>
      <vt:lpstr>Quiz (page 2)</vt:lpstr>
      <vt:lpstr>Quiz (answers)</vt:lpstr>
      <vt:lpstr>Certification (print this page)</vt:lpstr>
    </vt:vector>
  </TitlesOfParts>
  <Company>Notre Dame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EastMac</dc:creator>
  <cp:lastModifiedBy>Donnetta McClellan</cp:lastModifiedBy>
  <cp:revision>19</cp:revision>
  <cp:lastPrinted>2015-05-21T20:13:08Z</cp:lastPrinted>
  <dcterms:created xsi:type="dcterms:W3CDTF">2011-06-14T19:09:32Z</dcterms:created>
  <dcterms:modified xsi:type="dcterms:W3CDTF">2023-07-06T17:57:58Z</dcterms:modified>
</cp:coreProperties>
</file>